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0"/>
  </p:notesMasterIdLst>
  <p:sldIdLst>
    <p:sldId id="260" r:id="rId5"/>
    <p:sldId id="276" r:id="rId6"/>
    <p:sldId id="277" r:id="rId7"/>
    <p:sldId id="261" r:id="rId8"/>
    <p:sldId id="262" r:id="rId9"/>
    <p:sldId id="270" r:id="rId10"/>
    <p:sldId id="265" r:id="rId11"/>
    <p:sldId id="266" r:id="rId12"/>
    <p:sldId id="271" r:id="rId13"/>
    <p:sldId id="272" r:id="rId14"/>
    <p:sldId id="273" r:id="rId15"/>
    <p:sldId id="279" r:id="rId16"/>
    <p:sldId id="268" r:id="rId17"/>
    <p:sldId id="275"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AEAEA"/>
    <a:srgbClr val="D5E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2548" autoAdjust="0"/>
  </p:normalViewPr>
  <p:slideViewPr>
    <p:cSldViewPr snapToGrid="0">
      <p:cViewPr varScale="1">
        <p:scale>
          <a:sx n="76" d="100"/>
          <a:sy n="76" d="100"/>
        </p:scale>
        <p:origin x="197" y="53"/>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2" d="100"/>
          <a:sy n="62" d="100"/>
        </p:scale>
        <p:origin x="2597"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B999E4-55BD-4858-901D-491DC9BD3566}"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F395593F-0C55-43B1-816F-B2522210B1A2}">
      <dgm:prSet/>
      <dgm:spPr/>
      <dgm:t>
        <a:bodyPr/>
        <a:lstStyle/>
        <a:p>
          <a:r>
            <a:rPr lang="en-US" dirty="0">
              <a:solidFill>
                <a:schemeClr val="bg1"/>
              </a:solidFill>
            </a:rPr>
            <a:t>We are using the largest version of the model available, as it is the most accurate and still provides fast enough inference for this project</a:t>
          </a:r>
        </a:p>
      </dgm:t>
    </dgm:pt>
    <dgm:pt modelId="{761E5EAB-BF88-45DC-B7AC-E8D949CFE89F}" type="parTrans" cxnId="{49F8E46B-467B-49F4-9A33-0FBF4688EC03}">
      <dgm:prSet/>
      <dgm:spPr/>
      <dgm:t>
        <a:bodyPr/>
        <a:lstStyle/>
        <a:p>
          <a:endParaRPr lang="en-US"/>
        </a:p>
      </dgm:t>
    </dgm:pt>
    <dgm:pt modelId="{DF1F924A-38C2-4C30-9BE3-3A6FBAE5B4D8}" type="sibTrans" cxnId="{49F8E46B-467B-49F4-9A33-0FBF4688EC03}">
      <dgm:prSet/>
      <dgm:spPr/>
      <dgm:t>
        <a:bodyPr/>
        <a:lstStyle/>
        <a:p>
          <a:endParaRPr lang="en-US"/>
        </a:p>
      </dgm:t>
    </dgm:pt>
    <dgm:pt modelId="{E1916423-F9C3-44B6-8F50-D0BAAE8D6030}">
      <dgm:prSet/>
      <dgm:spPr>
        <a:solidFill>
          <a:schemeClr val="bg1">
            <a:lumMod val="65000"/>
          </a:schemeClr>
        </a:solidFill>
      </dgm:spPr>
      <dgm:t>
        <a:bodyPr/>
        <a:lstStyle/>
        <a:p>
          <a:r>
            <a:rPr lang="en-US" dirty="0">
              <a:solidFill>
                <a:schemeClr val="bg1"/>
              </a:solidFill>
            </a:rPr>
            <a:t>Training augmentation includes horizontal flips and mosaic</a:t>
          </a:r>
        </a:p>
      </dgm:t>
    </dgm:pt>
    <dgm:pt modelId="{631A02D0-7F62-422F-9121-5F7EE2DCF2CE}" type="parTrans" cxnId="{C12B93FF-4190-458E-9984-21554A796978}">
      <dgm:prSet/>
      <dgm:spPr/>
      <dgm:t>
        <a:bodyPr/>
        <a:lstStyle/>
        <a:p>
          <a:endParaRPr lang="en-US"/>
        </a:p>
      </dgm:t>
    </dgm:pt>
    <dgm:pt modelId="{F8A2A3B9-B38D-46DB-892D-772BF51F2A8D}" type="sibTrans" cxnId="{C12B93FF-4190-458E-9984-21554A796978}">
      <dgm:prSet/>
      <dgm:spPr/>
      <dgm:t>
        <a:bodyPr/>
        <a:lstStyle/>
        <a:p>
          <a:endParaRPr lang="en-US"/>
        </a:p>
      </dgm:t>
    </dgm:pt>
    <dgm:pt modelId="{39C6B86B-C52E-46BA-9EB4-7F77DD4E4C98}">
      <dgm:prSet/>
      <dgm:spPr/>
      <dgm:t>
        <a:bodyPr/>
        <a:lstStyle/>
        <a:p>
          <a:r>
            <a:rPr lang="en-US" dirty="0">
              <a:solidFill>
                <a:schemeClr val="bg1"/>
              </a:solidFill>
            </a:rPr>
            <a:t>Model will generate bounding boxes for objects identified</a:t>
          </a:r>
        </a:p>
      </dgm:t>
    </dgm:pt>
    <dgm:pt modelId="{A7294EFB-711B-4D3B-8601-0A688444319F}" type="parTrans" cxnId="{00BD8F28-3DC8-4E50-8C7B-AD8696335633}">
      <dgm:prSet/>
      <dgm:spPr/>
      <dgm:t>
        <a:bodyPr/>
        <a:lstStyle/>
        <a:p>
          <a:endParaRPr lang="en-US"/>
        </a:p>
      </dgm:t>
    </dgm:pt>
    <dgm:pt modelId="{67C8C8C4-46AF-4611-AA16-32E25F1733BC}" type="sibTrans" cxnId="{00BD8F28-3DC8-4E50-8C7B-AD8696335633}">
      <dgm:prSet/>
      <dgm:spPr/>
      <dgm:t>
        <a:bodyPr/>
        <a:lstStyle/>
        <a:p>
          <a:endParaRPr lang="en-US"/>
        </a:p>
      </dgm:t>
    </dgm:pt>
    <dgm:pt modelId="{19F92F9D-5216-42F9-8AF7-8C7990CB8086}">
      <dgm:prSet/>
      <dgm:spPr/>
      <dgm:t>
        <a:bodyPr/>
        <a:lstStyle/>
        <a:p>
          <a:r>
            <a:rPr lang="en-US" dirty="0">
              <a:solidFill>
                <a:schemeClr val="bg1"/>
              </a:solidFill>
            </a:rPr>
            <a:t>Model is evaluated by mean average precision (</a:t>
          </a:r>
          <a:r>
            <a:rPr lang="en-US" dirty="0" err="1">
              <a:solidFill>
                <a:schemeClr val="bg1"/>
              </a:solidFill>
            </a:rPr>
            <a:t>mAP</a:t>
          </a:r>
          <a:r>
            <a:rPr lang="en-US" dirty="0">
              <a:solidFill>
                <a:schemeClr val="bg1"/>
              </a:solidFill>
            </a:rPr>
            <a:t>)</a:t>
          </a:r>
        </a:p>
      </dgm:t>
    </dgm:pt>
    <dgm:pt modelId="{F5715E1B-8CE1-436A-9B35-E1724DA5F5AE}" type="parTrans" cxnId="{5414FB0D-5814-4F0F-B07A-FD8294A29E6B}">
      <dgm:prSet/>
      <dgm:spPr/>
      <dgm:t>
        <a:bodyPr/>
        <a:lstStyle/>
        <a:p>
          <a:endParaRPr lang="en-US"/>
        </a:p>
      </dgm:t>
    </dgm:pt>
    <dgm:pt modelId="{427EDEAA-86DD-4E43-B527-15D07FB855EE}" type="sibTrans" cxnId="{5414FB0D-5814-4F0F-B07A-FD8294A29E6B}">
      <dgm:prSet/>
      <dgm:spPr/>
      <dgm:t>
        <a:bodyPr/>
        <a:lstStyle/>
        <a:p>
          <a:endParaRPr lang="en-US"/>
        </a:p>
      </dgm:t>
    </dgm:pt>
    <dgm:pt modelId="{A6D9AEDF-486E-4730-ABC6-03FF30BDA9E0}" type="pres">
      <dgm:prSet presAssocID="{7DB999E4-55BD-4858-901D-491DC9BD3566}" presName="root" presStyleCnt="0">
        <dgm:presLayoutVars>
          <dgm:dir/>
          <dgm:resizeHandles val="exact"/>
        </dgm:presLayoutVars>
      </dgm:prSet>
      <dgm:spPr/>
    </dgm:pt>
    <dgm:pt modelId="{F973869F-2461-4933-B2FA-688EF8374378}" type="pres">
      <dgm:prSet presAssocID="{F395593F-0C55-43B1-816F-B2522210B1A2}" presName="compNode" presStyleCnt="0"/>
      <dgm:spPr/>
    </dgm:pt>
    <dgm:pt modelId="{D2C6BA2D-84A3-45E5-A517-D498F7051AD2}" type="pres">
      <dgm:prSet presAssocID="{F395593F-0C55-43B1-816F-B2522210B1A2}" presName="bgRect" presStyleLbl="bgShp" presStyleIdx="0" presStyleCnt="4"/>
      <dgm:spPr>
        <a:solidFill>
          <a:schemeClr val="bg1">
            <a:lumMod val="65000"/>
          </a:schemeClr>
        </a:solidFill>
      </dgm:spPr>
    </dgm:pt>
    <dgm:pt modelId="{B01566A4-EA2B-497A-AED1-D433D074B8D5}" type="pres">
      <dgm:prSet presAssocID="{F395593F-0C55-43B1-816F-B2522210B1A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 in head outline"/>
        </a:ext>
      </dgm:extLst>
    </dgm:pt>
    <dgm:pt modelId="{3152613C-7025-43D4-8751-40A6063F4981}" type="pres">
      <dgm:prSet presAssocID="{F395593F-0C55-43B1-816F-B2522210B1A2}" presName="spaceRect" presStyleCnt="0"/>
      <dgm:spPr/>
    </dgm:pt>
    <dgm:pt modelId="{E79F1433-2F68-4145-9A8C-24093B227E11}" type="pres">
      <dgm:prSet presAssocID="{F395593F-0C55-43B1-816F-B2522210B1A2}" presName="parTx" presStyleLbl="revTx" presStyleIdx="0" presStyleCnt="4">
        <dgm:presLayoutVars>
          <dgm:chMax val="0"/>
          <dgm:chPref val="0"/>
        </dgm:presLayoutVars>
      </dgm:prSet>
      <dgm:spPr/>
    </dgm:pt>
    <dgm:pt modelId="{B58D3A65-DAE5-4CE6-AD6D-8BB6EBFB2EE0}" type="pres">
      <dgm:prSet presAssocID="{DF1F924A-38C2-4C30-9BE3-3A6FBAE5B4D8}" presName="sibTrans" presStyleCnt="0"/>
      <dgm:spPr/>
    </dgm:pt>
    <dgm:pt modelId="{B3DE9E12-7A36-4F41-B7BF-9A5AA48DE63B}" type="pres">
      <dgm:prSet presAssocID="{E1916423-F9C3-44B6-8F50-D0BAAE8D6030}" presName="compNode" presStyleCnt="0"/>
      <dgm:spPr/>
    </dgm:pt>
    <dgm:pt modelId="{B99AE0F3-3C70-47F8-B49F-97E2C0C5774F}" type="pres">
      <dgm:prSet presAssocID="{E1916423-F9C3-44B6-8F50-D0BAAE8D6030}" presName="bgRect" presStyleLbl="bgShp" presStyleIdx="1" presStyleCnt="4"/>
      <dgm:spPr>
        <a:solidFill>
          <a:schemeClr val="bg1">
            <a:lumMod val="65000"/>
          </a:schemeClr>
        </a:solidFill>
      </dgm:spPr>
    </dgm:pt>
    <dgm:pt modelId="{270BC35C-65C2-4C85-9F95-E3312BAC4103}" type="pres">
      <dgm:prSet presAssocID="{E1916423-F9C3-44B6-8F50-D0BAAE8D603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E2DE4EA9-43DB-4767-8EEA-C8C37C1CDE9B}" type="pres">
      <dgm:prSet presAssocID="{E1916423-F9C3-44B6-8F50-D0BAAE8D6030}" presName="spaceRect" presStyleCnt="0"/>
      <dgm:spPr/>
    </dgm:pt>
    <dgm:pt modelId="{A21937EA-208F-428D-901A-DDEF241E23E4}" type="pres">
      <dgm:prSet presAssocID="{E1916423-F9C3-44B6-8F50-D0BAAE8D6030}" presName="parTx" presStyleLbl="revTx" presStyleIdx="1" presStyleCnt="4">
        <dgm:presLayoutVars>
          <dgm:chMax val="0"/>
          <dgm:chPref val="0"/>
        </dgm:presLayoutVars>
      </dgm:prSet>
      <dgm:spPr/>
    </dgm:pt>
    <dgm:pt modelId="{F59CEBBA-4349-4B81-805B-945324433C0B}" type="pres">
      <dgm:prSet presAssocID="{F8A2A3B9-B38D-46DB-892D-772BF51F2A8D}" presName="sibTrans" presStyleCnt="0"/>
      <dgm:spPr/>
    </dgm:pt>
    <dgm:pt modelId="{844D5CF5-E0AA-4742-92FB-71ED22D8FA76}" type="pres">
      <dgm:prSet presAssocID="{39C6B86B-C52E-46BA-9EB4-7F77DD4E4C98}" presName="compNode" presStyleCnt="0"/>
      <dgm:spPr/>
    </dgm:pt>
    <dgm:pt modelId="{DE5C27FB-827E-40C1-B51B-E5DA7F0771E2}" type="pres">
      <dgm:prSet presAssocID="{39C6B86B-C52E-46BA-9EB4-7F77DD4E4C98}" presName="bgRect" presStyleLbl="bgShp" presStyleIdx="2" presStyleCnt="4" custLinFactNeighborY="349"/>
      <dgm:spPr>
        <a:solidFill>
          <a:schemeClr val="bg1">
            <a:lumMod val="65000"/>
          </a:schemeClr>
        </a:solidFill>
      </dgm:spPr>
    </dgm:pt>
    <dgm:pt modelId="{57A724A6-2B71-48FE-861A-0C33FE245D59}" type="pres">
      <dgm:prSet presAssocID="{39C6B86B-C52E-46BA-9EB4-7F77DD4E4C9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ox outline"/>
        </a:ext>
      </dgm:extLst>
    </dgm:pt>
    <dgm:pt modelId="{6B1C011F-F4EC-44F2-9AE2-9D6885194180}" type="pres">
      <dgm:prSet presAssocID="{39C6B86B-C52E-46BA-9EB4-7F77DD4E4C98}" presName="spaceRect" presStyleCnt="0"/>
      <dgm:spPr/>
    </dgm:pt>
    <dgm:pt modelId="{025426DD-E0F4-43FE-AD40-9BAE6F27729F}" type="pres">
      <dgm:prSet presAssocID="{39C6B86B-C52E-46BA-9EB4-7F77DD4E4C98}" presName="parTx" presStyleLbl="revTx" presStyleIdx="2" presStyleCnt="4">
        <dgm:presLayoutVars>
          <dgm:chMax val="0"/>
          <dgm:chPref val="0"/>
        </dgm:presLayoutVars>
      </dgm:prSet>
      <dgm:spPr/>
    </dgm:pt>
    <dgm:pt modelId="{D76AA4C3-11C6-49C9-90C4-09EBA7FBA19A}" type="pres">
      <dgm:prSet presAssocID="{67C8C8C4-46AF-4611-AA16-32E25F1733BC}" presName="sibTrans" presStyleCnt="0"/>
      <dgm:spPr/>
    </dgm:pt>
    <dgm:pt modelId="{4E739151-567F-4815-B24D-D38629ECA27D}" type="pres">
      <dgm:prSet presAssocID="{19F92F9D-5216-42F9-8AF7-8C7990CB8086}" presName="compNode" presStyleCnt="0"/>
      <dgm:spPr/>
    </dgm:pt>
    <dgm:pt modelId="{63778DA2-47BA-48E3-9864-BDDA4C252FDC}" type="pres">
      <dgm:prSet presAssocID="{19F92F9D-5216-42F9-8AF7-8C7990CB8086}" presName="bgRect" presStyleLbl="bgShp" presStyleIdx="3" presStyleCnt="4"/>
      <dgm:spPr>
        <a:solidFill>
          <a:schemeClr val="bg1">
            <a:lumMod val="65000"/>
          </a:schemeClr>
        </a:solidFill>
      </dgm:spPr>
    </dgm:pt>
    <dgm:pt modelId="{825A258A-7FF9-4847-BC3A-DC32B55261D4}" type="pres">
      <dgm:prSet presAssocID="{19F92F9D-5216-42F9-8AF7-8C7990CB808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9810E6A6-C1A3-432A-B6B2-C41E95059B47}" type="pres">
      <dgm:prSet presAssocID="{19F92F9D-5216-42F9-8AF7-8C7990CB8086}" presName="spaceRect" presStyleCnt="0"/>
      <dgm:spPr/>
    </dgm:pt>
    <dgm:pt modelId="{DD05A260-DD93-49DB-9D1A-CAA94A452357}" type="pres">
      <dgm:prSet presAssocID="{19F92F9D-5216-42F9-8AF7-8C7990CB8086}" presName="parTx" presStyleLbl="revTx" presStyleIdx="3" presStyleCnt="4">
        <dgm:presLayoutVars>
          <dgm:chMax val="0"/>
          <dgm:chPref val="0"/>
        </dgm:presLayoutVars>
      </dgm:prSet>
      <dgm:spPr/>
    </dgm:pt>
  </dgm:ptLst>
  <dgm:cxnLst>
    <dgm:cxn modelId="{5414FB0D-5814-4F0F-B07A-FD8294A29E6B}" srcId="{7DB999E4-55BD-4858-901D-491DC9BD3566}" destId="{19F92F9D-5216-42F9-8AF7-8C7990CB8086}" srcOrd="3" destOrd="0" parTransId="{F5715E1B-8CE1-436A-9B35-E1724DA5F5AE}" sibTransId="{427EDEAA-86DD-4E43-B527-15D07FB855EE}"/>
    <dgm:cxn modelId="{00BD8F28-3DC8-4E50-8C7B-AD8696335633}" srcId="{7DB999E4-55BD-4858-901D-491DC9BD3566}" destId="{39C6B86B-C52E-46BA-9EB4-7F77DD4E4C98}" srcOrd="2" destOrd="0" parTransId="{A7294EFB-711B-4D3B-8601-0A688444319F}" sibTransId="{67C8C8C4-46AF-4611-AA16-32E25F1733BC}"/>
    <dgm:cxn modelId="{6891D644-C81D-4EF9-805E-CE5054B32112}" type="presOf" srcId="{F395593F-0C55-43B1-816F-B2522210B1A2}" destId="{E79F1433-2F68-4145-9A8C-24093B227E11}" srcOrd="0" destOrd="0" presId="urn:microsoft.com/office/officeart/2018/2/layout/IconVerticalSolidList"/>
    <dgm:cxn modelId="{49F8E46B-467B-49F4-9A33-0FBF4688EC03}" srcId="{7DB999E4-55BD-4858-901D-491DC9BD3566}" destId="{F395593F-0C55-43B1-816F-B2522210B1A2}" srcOrd="0" destOrd="0" parTransId="{761E5EAB-BF88-45DC-B7AC-E8D949CFE89F}" sibTransId="{DF1F924A-38C2-4C30-9BE3-3A6FBAE5B4D8}"/>
    <dgm:cxn modelId="{9D39C84C-CF5D-4FA6-AE42-12BB54E98C2E}" type="presOf" srcId="{7DB999E4-55BD-4858-901D-491DC9BD3566}" destId="{A6D9AEDF-486E-4730-ABC6-03FF30BDA9E0}" srcOrd="0" destOrd="0" presId="urn:microsoft.com/office/officeart/2018/2/layout/IconVerticalSolidList"/>
    <dgm:cxn modelId="{68286B71-9F0A-4186-B8C3-15C3A706B656}" type="presOf" srcId="{19F92F9D-5216-42F9-8AF7-8C7990CB8086}" destId="{DD05A260-DD93-49DB-9D1A-CAA94A452357}" srcOrd="0" destOrd="0" presId="urn:microsoft.com/office/officeart/2018/2/layout/IconVerticalSolidList"/>
    <dgm:cxn modelId="{BD3C0A9C-7031-4A28-B147-D51053A0CE46}" type="presOf" srcId="{39C6B86B-C52E-46BA-9EB4-7F77DD4E4C98}" destId="{025426DD-E0F4-43FE-AD40-9BAE6F27729F}" srcOrd="0" destOrd="0" presId="urn:microsoft.com/office/officeart/2018/2/layout/IconVerticalSolidList"/>
    <dgm:cxn modelId="{A5A7F3B8-4425-4FE8-B29D-7AB28FFF4B85}" type="presOf" srcId="{E1916423-F9C3-44B6-8F50-D0BAAE8D6030}" destId="{A21937EA-208F-428D-901A-DDEF241E23E4}" srcOrd="0" destOrd="0" presId="urn:microsoft.com/office/officeart/2018/2/layout/IconVerticalSolidList"/>
    <dgm:cxn modelId="{C12B93FF-4190-458E-9984-21554A796978}" srcId="{7DB999E4-55BD-4858-901D-491DC9BD3566}" destId="{E1916423-F9C3-44B6-8F50-D0BAAE8D6030}" srcOrd="1" destOrd="0" parTransId="{631A02D0-7F62-422F-9121-5F7EE2DCF2CE}" sibTransId="{F8A2A3B9-B38D-46DB-892D-772BF51F2A8D}"/>
    <dgm:cxn modelId="{2D3EDD6D-0F7D-4B04-B120-71D789CA6F2B}" type="presParOf" srcId="{A6D9AEDF-486E-4730-ABC6-03FF30BDA9E0}" destId="{F973869F-2461-4933-B2FA-688EF8374378}" srcOrd="0" destOrd="0" presId="urn:microsoft.com/office/officeart/2018/2/layout/IconVerticalSolidList"/>
    <dgm:cxn modelId="{A4656ED4-16E9-471A-96B1-8F45B6326458}" type="presParOf" srcId="{F973869F-2461-4933-B2FA-688EF8374378}" destId="{D2C6BA2D-84A3-45E5-A517-D498F7051AD2}" srcOrd="0" destOrd="0" presId="urn:microsoft.com/office/officeart/2018/2/layout/IconVerticalSolidList"/>
    <dgm:cxn modelId="{94A427E6-8A66-415D-91F9-6F79B838F262}" type="presParOf" srcId="{F973869F-2461-4933-B2FA-688EF8374378}" destId="{B01566A4-EA2B-497A-AED1-D433D074B8D5}" srcOrd="1" destOrd="0" presId="urn:microsoft.com/office/officeart/2018/2/layout/IconVerticalSolidList"/>
    <dgm:cxn modelId="{D2C5F4DF-E184-4007-B7F0-06337E42AB3D}" type="presParOf" srcId="{F973869F-2461-4933-B2FA-688EF8374378}" destId="{3152613C-7025-43D4-8751-40A6063F4981}" srcOrd="2" destOrd="0" presId="urn:microsoft.com/office/officeart/2018/2/layout/IconVerticalSolidList"/>
    <dgm:cxn modelId="{D89E0302-3BED-4A0D-8E6D-7A3A53DDCC6C}" type="presParOf" srcId="{F973869F-2461-4933-B2FA-688EF8374378}" destId="{E79F1433-2F68-4145-9A8C-24093B227E11}" srcOrd="3" destOrd="0" presId="urn:microsoft.com/office/officeart/2018/2/layout/IconVerticalSolidList"/>
    <dgm:cxn modelId="{1CDFDD7C-D7B7-4924-99DB-AA690FE6A576}" type="presParOf" srcId="{A6D9AEDF-486E-4730-ABC6-03FF30BDA9E0}" destId="{B58D3A65-DAE5-4CE6-AD6D-8BB6EBFB2EE0}" srcOrd="1" destOrd="0" presId="urn:microsoft.com/office/officeart/2018/2/layout/IconVerticalSolidList"/>
    <dgm:cxn modelId="{71637B5B-C835-4930-9C8F-D21D6536E714}" type="presParOf" srcId="{A6D9AEDF-486E-4730-ABC6-03FF30BDA9E0}" destId="{B3DE9E12-7A36-4F41-B7BF-9A5AA48DE63B}" srcOrd="2" destOrd="0" presId="urn:microsoft.com/office/officeart/2018/2/layout/IconVerticalSolidList"/>
    <dgm:cxn modelId="{F2AC254C-A988-4255-9621-F195F82B3531}" type="presParOf" srcId="{B3DE9E12-7A36-4F41-B7BF-9A5AA48DE63B}" destId="{B99AE0F3-3C70-47F8-B49F-97E2C0C5774F}" srcOrd="0" destOrd="0" presId="urn:microsoft.com/office/officeart/2018/2/layout/IconVerticalSolidList"/>
    <dgm:cxn modelId="{84BF0356-F70C-4CA2-9C95-7E053EB9EE72}" type="presParOf" srcId="{B3DE9E12-7A36-4F41-B7BF-9A5AA48DE63B}" destId="{270BC35C-65C2-4C85-9F95-E3312BAC4103}" srcOrd="1" destOrd="0" presId="urn:microsoft.com/office/officeart/2018/2/layout/IconVerticalSolidList"/>
    <dgm:cxn modelId="{434C6F52-712F-445B-A144-6A152E28F3F0}" type="presParOf" srcId="{B3DE9E12-7A36-4F41-B7BF-9A5AA48DE63B}" destId="{E2DE4EA9-43DB-4767-8EEA-C8C37C1CDE9B}" srcOrd="2" destOrd="0" presId="urn:microsoft.com/office/officeart/2018/2/layout/IconVerticalSolidList"/>
    <dgm:cxn modelId="{57532D78-9237-44A6-ACF8-1071D088F7B4}" type="presParOf" srcId="{B3DE9E12-7A36-4F41-B7BF-9A5AA48DE63B}" destId="{A21937EA-208F-428D-901A-DDEF241E23E4}" srcOrd="3" destOrd="0" presId="urn:microsoft.com/office/officeart/2018/2/layout/IconVerticalSolidList"/>
    <dgm:cxn modelId="{0979CADF-CF54-4E75-B239-5B1F4FDC6139}" type="presParOf" srcId="{A6D9AEDF-486E-4730-ABC6-03FF30BDA9E0}" destId="{F59CEBBA-4349-4B81-805B-945324433C0B}" srcOrd="3" destOrd="0" presId="urn:microsoft.com/office/officeart/2018/2/layout/IconVerticalSolidList"/>
    <dgm:cxn modelId="{D26E220B-7D63-482E-8B35-380B617F551D}" type="presParOf" srcId="{A6D9AEDF-486E-4730-ABC6-03FF30BDA9E0}" destId="{844D5CF5-E0AA-4742-92FB-71ED22D8FA76}" srcOrd="4" destOrd="0" presId="urn:microsoft.com/office/officeart/2018/2/layout/IconVerticalSolidList"/>
    <dgm:cxn modelId="{833A03BF-2B76-4D05-98A8-0AF0F34508DF}" type="presParOf" srcId="{844D5CF5-E0AA-4742-92FB-71ED22D8FA76}" destId="{DE5C27FB-827E-40C1-B51B-E5DA7F0771E2}" srcOrd="0" destOrd="0" presId="urn:microsoft.com/office/officeart/2018/2/layout/IconVerticalSolidList"/>
    <dgm:cxn modelId="{789DF6F2-A803-4EDD-8033-58A34F5EFF38}" type="presParOf" srcId="{844D5CF5-E0AA-4742-92FB-71ED22D8FA76}" destId="{57A724A6-2B71-48FE-861A-0C33FE245D59}" srcOrd="1" destOrd="0" presId="urn:microsoft.com/office/officeart/2018/2/layout/IconVerticalSolidList"/>
    <dgm:cxn modelId="{5919118F-1487-4DD4-BC62-FD2E1ACA939B}" type="presParOf" srcId="{844D5CF5-E0AA-4742-92FB-71ED22D8FA76}" destId="{6B1C011F-F4EC-44F2-9AE2-9D6885194180}" srcOrd="2" destOrd="0" presId="urn:microsoft.com/office/officeart/2018/2/layout/IconVerticalSolidList"/>
    <dgm:cxn modelId="{8A99CA38-4A01-44C5-9277-BB8A00DFE507}" type="presParOf" srcId="{844D5CF5-E0AA-4742-92FB-71ED22D8FA76}" destId="{025426DD-E0F4-43FE-AD40-9BAE6F27729F}" srcOrd="3" destOrd="0" presId="urn:microsoft.com/office/officeart/2018/2/layout/IconVerticalSolidList"/>
    <dgm:cxn modelId="{B7A356A7-841C-4270-89A8-1A7AF14B49D0}" type="presParOf" srcId="{A6D9AEDF-486E-4730-ABC6-03FF30BDA9E0}" destId="{D76AA4C3-11C6-49C9-90C4-09EBA7FBA19A}" srcOrd="5" destOrd="0" presId="urn:microsoft.com/office/officeart/2018/2/layout/IconVerticalSolidList"/>
    <dgm:cxn modelId="{C39913F9-FBB6-45EC-8464-8A7D52E6F888}" type="presParOf" srcId="{A6D9AEDF-486E-4730-ABC6-03FF30BDA9E0}" destId="{4E739151-567F-4815-B24D-D38629ECA27D}" srcOrd="6" destOrd="0" presId="urn:microsoft.com/office/officeart/2018/2/layout/IconVerticalSolidList"/>
    <dgm:cxn modelId="{811F214A-188F-46ED-8F7D-8CD2E498218C}" type="presParOf" srcId="{4E739151-567F-4815-B24D-D38629ECA27D}" destId="{63778DA2-47BA-48E3-9864-BDDA4C252FDC}" srcOrd="0" destOrd="0" presId="urn:microsoft.com/office/officeart/2018/2/layout/IconVerticalSolidList"/>
    <dgm:cxn modelId="{3F7E561E-8E6B-4B4A-ACF3-A3E9ACFF93A6}" type="presParOf" srcId="{4E739151-567F-4815-B24D-D38629ECA27D}" destId="{825A258A-7FF9-4847-BC3A-DC32B55261D4}" srcOrd="1" destOrd="0" presId="urn:microsoft.com/office/officeart/2018/2/layout/IconVerticalSolidList"/>
    <dgm:cxn modelId="{2BF9AE1F-A198-44B6-AE21-89168419E883}" type="presParOf" srcId="{4E739151-567F-4815-B24D-D38629ECA27D}" destId="{9810E6A6-C1A3-432A-B6B2-C41E95059B47}" srcOrd="2" destOrd="0" presId="urn:microsoft.com/office/officeart/2018/2/layout/IconVerticalSolidList"/>
    <dgm:cxn modelId="{35483CC0-38FE-43BA-AA6E-4C32F0CDC1E4}" type="presParOf" srcId="{4E739151-567F-4815-B24D-D38629ECA27D}" destId="{DD05A260-DD93-49DB-9D1A-CAA94A4523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A19D37-7856-4CFC-A68B-3965F1EE2D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32DF05-39E2-4DEA-9DFA-8F0EC96D3C6F}">
      <dgm:prSet custT="1"/>
      <dgm:spPr/>
      <dgm:t>
        <a:bodyPr/>
        <a:lstStyle/>
        <a:p>
          <a:pPr>
            <a:lnSpc>
              <a:spcPct val="100000"/>
            </a:lnSpc>
          </a:pPr>
          <a:r>
            <a:rPr lang="en-US" sz="1660" dirty="0">
              <a:solidFill>
                <a:schemeClr val="bg1"/>
              </a:solidFill>
            </a:rPr>
            <a:t>This goal of this project was to create a system that is capable of autonomously identifying traffic violations.  This system, in its current state, does come very close, in that it narrows down frames of interest.</a:t>
          </a:r>
        </a:p>
      </dgm:t>
    </dgm:pt>
    <dgm:pt modelId="{54B35B7C-2D56-4AA6-BC54-013B3EE2B1FE}" type="parTrans" cxnId="{CD23035C-49CF-462D-8972-E0A1D1D026EA}">
      <dgm:prSet/>
      <dgm:spPr/>
      <dgm:t>
        <a:bodyPr/>
        <a:lstStyle/>
        <a:p>
          <a:endParaRPr lang="en-US"/>
        </a:p>
      </dgm:t>
    </dgm:pt>
    <dgm:pt modelId="{B9A140F1-44E8-45F6-B6DD-0371D9826F3C}" type="sibTrans" cxnId="{CD23035C-49CF-462D-8972-E0A1D1D026EA}">
      <dgm:prSet/>
      <dgm:spPr/>
      <dgm:t>
        <a:bodyPr/>
        <a:lstStyle/>
        <a:p>
          <a:endParaRPr lang="en-US"/>
        </a:p>
      </dgm:t>
    </dgm:pt>
    <dgm:pt modelId="{FF377129-051F-41E4-8A18-1A4A72F8611D}">
      <dgm:prSet custT="1"/>
      <dgm:spPr/>
      <dgm:t>
        <a:bodyPr/>
        <a:lstStyle/>
        <a:p>
          <a:pPr>
            <a:lnSpc>
              <a:spcPct val="100000"/>
            </a:lnSpc>
          </a:pPr>
          <a:r>
            <a:rPr lang="en-US" sz="1650" dirty="0">
              <a:solidFill>
                <a:schemeClr val="bg1"/>
              </a:solidFill>
            </a:rPr>
            <a:t>This establishes that there is much more possibility from this method, but it does not quite reach our goal of finding these occurrences completely without human validation.</a:t>
          </a:r>
        </a:p>
      </dgm:t>
    </dgm:pt>
    <dgm:pt modelId="{6D7B8B60-E0AF-4A82-A855-6C4F6EAF046B}" type="parTrans" cxnId="{0B893855-058F-4448-998F-F320EE600BC9}">
      <dgm:prSet/>
      <dgm:spPr/>
      <dgm:t>
        <a:bodyPr/>
        <a:lstStyle/>
        <a:p>
          <a:endParaRPr lang="en-US"/>
        </a:p>
      </dgm:t>
    </dgm:pt>
    <dgm:pt modelId="{33E73136-54E1-41E3-AB4C-C15C098A7F4C}" type="sibTrans" cxnId="{0B893855-058F-4448-998F-F320EE600BC9}">
      <dgm:prSet/>
      <dgm:spPr/>
      <dgm:t>
        <a:bodyPr/>
        <a:lstStyle/>
        <a:p>
          <a:endParaRPr lang="en-US"/>
        </a:p>
      </dgm:t>
    </dgm:pt>
    <dgm:pt modelId="{90AE684D-C516-48F3-8B8D-94267FA6595A}">
      <dgm:prSet custT="1"/>
      <dgm:spPr/>
      <dgm:t>
        <a:bodyPr/>
        <a:lstStyle/>
        <a:p>
          <a:pPr>
            <a:lnSpc>
              <a:spcPct val="100000"/>
            </a:lnSpc>
          </a:pPr>
          <a:r>
            <a:rPr lang="en-US" sz="1650" dirty="0">
              <a:solidFill>
                <a:schemeClr val="bg1"/>
              </a:solidFill>
            </a:rPr>
            <a:t>I will continue to work on this project and already have some next steps I am excited to work on.</a:t>
          </a:r>
        </a:p>
      </dgm:t>
    </dgm:pt>
    <dgm:pt modelId="{D76343B0-226B-4911-96A3-9A72071C1142}" type="parTrans" cxnId="{5BBFF8C0-CABF-4F56-994E-7DDCC32BDCA6}">
      <dgm:prSet/>
      <dgm:spPr/>
      <dgm:t>
        <a:bodyPr/>
        <a:lstStyle/>
        <a:p>
          <a:endParaRPr lang="en-US"/>
        </a:p>
      </dgm:t>
    </dgm:pt>
    <dgm:pt modelId="{BD063CDF-9623-44D4-849C-C76BC96ABE30}" type="sibTrans" cxnId="{5BBFF8C0-CABF-4F56-994E-7DDCC32BDCA6}">
      <dgm:prSet/>
      <dgm:spPr/>
      <dgm:t>
        <a:bodyPr/>
        <a:lstStyle/>
        <a:p>
          <a:endParaRPr lang="en-US"/>
        </a:p>
      </dgm:t>
    </dgm:pt>
    <dgm:pt modelId="{D5B8CD4F-01B4-48EC-8D70-264BBA3C200D}" type="pres">
      <dgm:prSet presAssocID="{F3A19D37-7856-4CFC-A68B-3965F1EE2DC5}" presName="root" presStyleCnt="0">
        <dgm:presLayoutVars>
          <dgm:dir/>
          <dgm:resizeHandles val="exact"/>
        </dgm:presLayoutVars>
      </dgm:prSet>
      <dgm:spPr/>
    </dgm:pt>
    <dgm:pt modelId="{15254EF3-729F-45CF-80C3-E61A6BA1D9F2}" type="pres">
      <dgm:prSet presAssocID="{2632DF05-39E2-4DEA-9DFA-8F0EC96D3C6F}" presName="compNode" presStyleCnt="0"/>
      <dgm:spPr/>
    </dgm:pt>
    <dgm:pt modelId="{176B6E36-B37A-411B-A995-417B7E201238}" type="pres">
      <dgm:prSet presAssocID="{2632DF05-39E2-4DEA-9DFA-8F0EC96D3C6F}" presName="bgRect" presStyleLbl="bgShp" presStyleIdx="0" presStyleCnt="3"/>
      <dgm:spPr>
        <a:solidFill>
          <a:schemeClr val="bg1">
            <a:lumMod val="65000"/>
          </a:schemeClr>
        </a:solidFill>
      </dgm:spPr>
    </dgm:pt>
    <dgm:pt modelId="{0E9296EE-527B-4FBD-B3F5-3AE00AA5144F}" type="pres">
      <dgm:prSet presAssocID="{2632DF05-39E2-4DEA-9DFA-8F0EC96D3C6F}" presName="iconRect" presStyleLbl="node1" presStyleIdx="0" presStyleCnt="3" custLinFactNeighborY="0"/>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5FDF3F6C-1E49-42F4-A99B-C9F14E6ACDBF}" type="pres">
      <dgm:prSet presAssocID="{2632DF05-39E2-4DEA-9DFA-8F0EC96D3C6F}" presName="spaceRect" presStyleCnt="0"/>
      <dgm:spPr/>
    </dgm:pt>
    <dgm:pt modelId="{A449B53B-6BD7-428C-98E5-F5D27452375A}" type="pres">
      <dgm:prSet presAssocID="{2632DF05-39E2-4DEA-9DFA-8F0EC96D3C6F}" presName="parTx" presStyleLbl="revTx" presStyleIdx="0" presStyleCnt="3" custScaleX="108906">
        <dgm:presLayoutVars>
          <dgm:chMax val="0"/>
          <dgm:chPref val="0"/>
        </dgm:presLayoutVars>
      </dgm:prSet>
      <dgm:spPr/>
    </dgm:pt>
    <dgm:pt modelId="{53D84E30-BA2A-4E14-8A19-A4A6EC5F8D29}" type="pres">
      <dgm:prSet presAssocID="{B9A140F1-44E8-45F6-B6DD-0371D9826F3C}" presName="sibTrans" presStyleCnt="0"/>
      <dgm:spPr/>
    </dgm:pt>
    <dgm:pt modelId="{44C4FFD7-491D-4134-9731-443A5FD9F466}" type="pres">
      <dgm:prSet presAssocID="{FF377129-051F-41E4-8A18-1A4A72F8611D}" presName="compNode" presStyleCnt="0"/>
      <dgm:spPr/>
    </dgm:pt>
    <dgm:pt modelId="{74C3EFFF-E81B-454C-B9B6-251E7FF37383}" type="pres">
      <dgm:prSet presAssocID="{FF377129-051F-41E4-8A18-1A4A72F8611D}" presName="bgRect" presStyleLbl="bgShp" presStyleIdx="1" presStyleCnt="3"/>
      <dgm:spPr>
        <a:solidFill>
          <a:schemeClr val="bg1">
            <a:lumMod val="65000"/>
          </a:schemeClr>
        </a:solidFill>
      </dgm:spPr>
    </dgm:pt>
    <dgm:pt modelId="{2F4FE3F2-3187-469D-8584-4759ECA5D5ED}" type="pres">
      <dgm:prSet presAssocID="{FF377129-051F-41E4-8A18-1A4A72F8611D}" presName="iconRect" presStyleLbl="node1" presStyleIdx="1" presStyleCnt="3"/>
      <dgm:spPr>
        <a:blipFill>
          <a:blip xmlns:r="http://schemas.openxmlformats.org/officeDocument/2006/relationships" r:embed="rId3">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perture with solid fill"/>
        </a:ext>
      </dgm:extLst>
    </dgm:pt>
    <dgm:pt modelId="{E4A88B42-531A-44E1-988E-B19AAA25031A}" type="pres">
      <dgm:prSet presAssocID="{FF377129-051F-41E4-8A18-1A4A72F8611D}" presName="spaceRect" presStyleCnt="0"/>
      <dgm:spPr/>
    </dgm:pt>
    <dgm:pt modelId="{B73E4202-DB77-4C74-AE45-C8E228E8E083}" type="pres">
      <dgm:prSet presAssocID="{FF377129-051F-41E4-8A18-1A4A72F8611D}" presName="parTx" presStyleLbl="revTx" presStyleIdx="1" presStyleCnt="3">
        <dgm:presLayoutVars>
          <dgm:chMax val="0"/>
          <dgm:chPref val="0"/>
        </dgm:presLayoutVars>
      </dgm:prSet>
      <dgm:spPr/>
    </dgm:pt>
    <dgm:pt modelId="{16E03855-0F75-4C4B-92A2-BB82AA495C0F}" type="pres">
      <dgm:prSet presAssocID="{33E73136-54E1-41E3-AB4C-C15C098A7F4C}" presName="sibTrans" presStyleCnt="0"/>
      <dgm:spPr/>
    </dgm:pt>
    <dgm:pt modelId="{E3DB9C38-462E-416D-B4A8-23DCC11277CF}" type="pres">
      <dgm:prSet presAssocID="{90AE684D-C516-48F3-8B8D-94267FA6595A}" presName="compNode" presStyleCnt="0"/>
      <dgm:spPr/>
    </dgm:pt>
    <dgm:pt modelId="{B6AC56D6-74C1-40CA-BE83-E621567482B9}" type="pres">
      <dgm:prSet presAssocID="{90AE684D-C516-48F3-8B8D-94267FA6595A}" presName="bgRect" presStyleLbl="bgShp" presStyleIdx="2" presStyleCnt="3"/>
      <dgm:spPr>
        <a:solidFill>
          <a:schemeClr val="bg1">
            <a:lumMod val="65000"/>
          </a:schemeClr>
        </a:solidFill>
      </dgm:spPr>
    </dgm:pt>
    <dgm:pt modelId="{9D5D55CE-F3AA-4C0C-A55D-1595918AE47A}" type="pres">
      <dgm:prSet presAssocID="{90AE684D-C516-48F3-8B8D-94267FA6595A}" presName="iconRect" presStyleLbl="node1" presStyleIdx="2" presStyleCnt="3"/>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E57357C-1EF9-44F0-9931-8B521C92C298}" type="pres">
      <dgm:prSet presAssocID="{90AE684D-C516-48F3-8B8D-94267FA6595A}" presName="spaceRect" presStyleCnt="0"/>
      <dgm:spPr/>
    </dgm:pt>
    <dgm:pt modelId="{3D829031-A7A1-4D75-9C70-A97CE6F7CD8C}" type="pres">
      <dgm:prSet presAssocID="{90AE684D-C516-48F3-8B8D-94267FA6595A}" presName="parTx" presStyleLbl="revTx" presStyleIdx="2" presStyleCnt="3">
        <dgm:presLayoutVars>
          <dgm:chMax val="0"/>
          <dgm:chPref val="0"/>
        </dgm:presLayoutVars>
      </dgm:prSet>
      <dgm:spPr/>
    </dgm:pt>
  </dgm:ptLst>
  <dgm:cxnLst>
    <dgm:cxn modelId="{57004926-8441-49F8-8132-78CACAC7DFEE}" type="presOf" srcId="{2632DF05-39E2-4DEA-9DFA-8F0EC96D3C6F}" destId="{A449B53B-6BD7-428C-98E5-F5D27452375A}" srcOrd="0" destOrd="0" presId="urn:microsoft.com/office/officeart/2018/2/layout/IconVerticalSolidList"/>
    <dgm:cxn modelId="{CD23035C-49CF-462D-8972-E0A1D1D026EA}" srcId="{F3A19D37-7856-4CFC-A68B-3965F1EE2DC5}" destId="{2632DF05-39E2-4DEA-9DFA-8F0EC96D3C6F}" srcOrd="0" destOrd="0" parTransId="{54B35B7C-2D56-4AA6-BC54-013B3EE2B1FE}" sibTransId="{B9A140F1-44E8-45F6-B6DD-0371D9826F3C}"/>
    <dgm:cxn modelId="{32CE376A-BBD0-4406-A6B0-440CB716BAAD}" type="presOf" srcId="{FF377129-051F-41E4-8A18-1A4A72F8611D}" destId="{B73E4202-DB77-4C74-AE45-C8E228E8E083}" srcOrd="0" destOrd="0" presId="urn:microsoft.com/office/officeart/2018/2/layout/IconVerticalSolidList"/>
    <dgm:cxn modelId="{A419306E-E2A0-42CF-9665-0777C34D8B9D}" type="presOf" srcId="{F3A19D37-7856-4CFC-A68B-3965F1EE2DC5}" destId="{D5B8CD4F-01B4-48EC-8D70-264BBA3C200D}" srcOrd="0" destOrd="0" presId="urn:microsoft.com/office/officeart/2018/2/layout/IconVerticalSolidList"/>
    <dgm:cxn modelId="{0B893855-058F-4448-998F-F320EE600BC9}" srcId="{F3A19D37-7856-4CFC-A68B-3965F1EE2DC5}" destId="{FF377129-051F-41E4-8A18-1A4A72F8611D}" srcOrd="1" destOrd="0" parTransId="{6D7B8B60-E0AF-4A82-A855-6C4F6EAF046B}" sibTransId="{33E73136-54E1-41E3-AB4C-C15C098A7F4C}"/>
    <dgm:cxn modelId="{5BBFF8C0-CABF-4F56-994E-7DDCC32BDCA6}" srcId="{F3A19D37-7856-4CFC-A68B-3965F1EE2DC5}" destId="{90AE684D-C516-48F3-8B8D-94267FA6595A}" srcOrd="2" destOrd="0" parTransId="{D76343B0-226B-4911-96A3-9A72071C1142}" sibTransId="{BD063CDF-9623-44D4-849C-C76BC96ABE30}"/>
    <dgm:cxn modelId="{8A07BAD2-6F61-4D4A-B55A-D06BF6877EB2}" type="presOf" srcId="{90AE684D-C516-48F3-8B8D-94267FA6595A}" destId="{3D829031-A7A1-4D75-9C70-A97CE6F7CD8C}" srcOrd="0" destOrd="0" presId="urn:microsoft.com/office/officeart/2018/2/layout/IconVerticalSolidList"/>
    <dgm:cxn modelId="{93EF2620-053D-4090-B1C2-D75F2F8A5E2C}" type="presParOf" srcId="{D5B8CD4F-01B4-48EC-8D70-264BBA3C200D}" destId="{15254EF3-729F-45CF-80C3-E61A6BA1D9F2}" srcOrd="0" destOrd="0" presId="urn:microsoft.com/office/officeart/2018/2/layout/IconVerticalSolidList"/>
    <dgm:cxn modelId="{5E1CC5A3-2A84-4E14-AA71-461E4273827B}" type="presParOf" srcId="{15254EF3-729F-45CF-80C3-E61A6BA1D9F2}" destId="{176B6E36-B37A-411B-A995-417B7E201238}" srcOrd="0" destOrd="0" presId="urn:microsoft.com/office/officeart/2018/2/layout/IconVerticalSolidList"/>
    <dgm:cxn modelId="{D8A4E993-F576-40CF-9640-E6845E453971}" type="presParOf" srcId="{15254EF3-729F-45CF-80C3-E61A6BA1D9F2}" destId="{0E9296EE-527B-4FBD-B3F5-3AE00AA5144F}" srcOrd="1" destOrd="0" presId="urn:microsoft.com/office/officeart/2018/2/layout/IconVerticalSolidList"/>
    <dgm:cxn modelId="{AC6BF1F0-2164-4642-BB90-0C0B8590F3DC}" type="presParOf" srcId="{15254EF3-729F-45CF-80C3-E61A6BA1D9F2}" destId="{5FDF3F6C-1E49-42F4-A99B-C9F14E6ACDBF}" srcOrd="2" destOrd="0" presId="urn:microsoft.com/office/officeart/2018/2/layout/IconVerticalSolidList"/>
    <dgm:cxn modelId="{C3B9AE0C-172D-44E0-94F9-D0B34EF9AF62}" type="presParOf" srcId="{15254EF3-729F-45CF-80C3-E61A6BA1D9F2}" destId="{A449B53B-6BD7-428C-98E5-F5D27452375A}" srcOrd="3" destOrd="0" presId="urn:microsoft.com/office/officeart/2018/2/layout/IconVerticalSolidList"/>
    <dgm:cxn modelId="{48029B96-BAB9-4A95-BC7D-5946B06C62E4}" type="presParOf" srcId="{D5B8CD4F-01B4-48EC-8D70-264BBA3C200D}" destId="{53D84E30-BA2A-4E14-8A19-A4A6EC5F8D29}" srcOrd="1" destOrd="0" presId="urn:microsoft.com/office/officeart/2018/2/layout/IconVerticalSolidList"/>
    <dgm:cxn modelId="{0912D939-624E-4398-B479-1118FDEBC479}" type="presParOf" srcId="{D5B8CD4F-01B4-48EC-8D70-264BBA3C200D}" destId="{44C4FFD7-491D-4134-9731-443A5FD9F466}" srcOrd="2" destOrd="0" presId="urn:microsoft.com/office/officeart/2018/2/layout/IconVerticalSolidList"/>
    <dgm:cxn modelId="{7B5534E9-8C0E-4B46-BE14-35E2B6EC6700}" type="presParOf" srcId="{44C4FFD7-491D-4134-9731-443A5FD9F466}" destId="{74C3EFFF-E81B-454C-B9B6-251E7FF37383}" srcOrd="0" destOrd="0" presId="urn:microsoft.com/office/officeart/2018/2/layout/IconVerticalSolidList"/>
    <dgm:cxn modelId="{67662B3E-8E4F-4062-B853-FEF9FA6658BB}" type="presParOf" srcId="{44C4FFD7-491D-4134-9731-443A5FD9F466}" destId="{2F4FE3F2-3187-469D-8584-4759ECA5D5ED}" srcOrd="1" destOrd="0" presId="urn:microsoft.com/office/officeart/2018/2/layout/IconVerticalSolidList"/>
    <dgm:cxn modelId="{56172963-A312-4461-B5EF-45C3279F2725}" type="presParOf" srcId="{44C4FFD7-491D-4134-9731-443A5FD9F466}" destId="{E4A88B42-531A-44E1-988E-B19AAA25031A}" srcOrd="2" destOrd="0" presId="urn:microsoft.com/office/officeart/2018/2/layout/IconVerticalSolidList"/>
    <dgm:cxn modelId="{7E962269-A2FD-4D57-AF0D-CFCD3DCCBE64}" type="presParOf" srcId="{44C4FFD7-491D-4134-9731-443A5FD9F466}" destId="{B73E4202-DB77-4C74-AE45-C8E228E8E083}" srcOrd="3" destOrd="0" presId="urn:microsoft.com/office/officeart/2018/2/layout/IconVerticalSolidList"/>
    <dgm:cxn modelId="{E5E43E56-4162-479C-BB39-D324F34A04DC}" type="presParOf" srcId="{D5B8CD4F-01B4-48EC-8D70-264BBA3C200D}" destId="{16E03855-0F75-4C4B-92A2-BB82AA495C0F}" srcOrd="3" destOrd="0" presId="urn:microsoft.com/office/officeart/2018/2/layout/IconVerticalSolidList"/>
    <dgm:cxn modelId="{38226566-0434-429A-B43D-00D75EBB6882}" type="presParOf" srcId="{D5B8CD4F-01B4-48EC-8D70-264BBA3C200D}" destId="{E3DB9C38-462E-416D-B4A8-23DCC11277CF}" srcOrd="4" destOrd="0" presId="urn:microsoft.com/office/officeart/2018/2/layout/IconVerticalSolidList"/>
    <dgm:cxn modelId="{CA72A712-EAC3-4333-8040-5F06CF6B5550}" type="presParOf" srcId="{E3DB9C38-462E-416D-B4A8-23DCC11277CF}" destId="{B6AC56D6-74C1-40CA-BE83-E621567482B9}" srcOrd="0" destOrd="0" presId="urn:microsoft.com/office/officeart/2018/2/layout/IconVerticalSolidList"/>
    <dgm:cxn modelId="{BBA7042A-599F-424D-A4E2-8C6F8BCFFC8C}" type="presParOf" srcId="{E3DB9C38-462E-416D-B4A8-23DCC11277CF}" destId="{9D5D55CE-F3AA-4C0C-A55D-1595918AE47A}" srcOrd="1" destOrd="0" presId="urn:microsoft.com/office/officeart/2018/2/layout/IconVerticalSolidList"/>
    <dgm:cxn modelId="{96499EF1-6BA8-4A02-B7E2-24C70F58C1E4}" type="presParOf" srcId="{E3DB9C38-462E-416D-B4A8-23DCC11277CF}" destId="{0E57357C-1EF9-44F0-9931-8B521C92C298}" srcOrd="2" destOrd="0" presId="urn:microsoft.com/office/officeart/2018/2/layout/IconVerticalSolidList"/>
    <dgm:cxn modelId="{CB434D3D-30EF-47A2-A78E-7846B4555A6F}" type="presParOf" srcId="{E3DB9C38-462E-416D-B4A8-23DCC11277CF}" destId="{3D829031-A7A1-4D75-9C70-A97CE6F7CD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6BA2D-84A3-45E5-A517-D498F7051AD2}">
      <dsp:nvSpPr>
        <dsp:cNvPr id="0" name=""/>
        <dsp:cNvSpPr/>
      </dsp:nvSpPr>
      <dsp:spPr>
        <a:xfrm>
          <a:off x="0" y="2279"/>
          <a:ext cx="6254724" cy="1155408"/>
        </a:xfrm>
        <a:prstGeom prst="roundRect">
          <a:avLst>
            <a:gd name="adj" fmla="val 10000"/>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B01566A4-EA2B-497A-AED1-D433D074B8D5}">
      <dsp:nvSpPr>
        <dsp:cNvPr id="0" name=""/>
        <dsp:cNvSpPr/>
      </dsp:nvSpPr>
      <dsp:spPr>
        <a:xfrm>
          <a:off x="349511" y="262246"/>
          <a:ext cx="635474" cy="6354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9F1433-2F68-4145-9A8C-24093B227E11}">
      <dsp:nvSpPr>
        <dsp:cNvPr id="0" name=""/>
        <dsp:cNvSpPr/>
      </dsp:nvSpPr>
      <dsp:spPr>
        <a:xfrm>
          <a:off x="1334496" y="2279"/>
          <a:ext cx="4920227" cy="1155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81" tIns="122281" rIns="122281" bIns="122281"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We are using the largest version of the model available, as it is the most accurate and still provides fast enough inference for this project</a:t>
          </a:r>
        </a:p>
      </dsp:txBody>
      <dsp:txXfrm>
        <a:off x="1334496" y="2279"/>
        <a:ext cx="4920227" cy="1155408"/>
      </dsp:txXfrm>
    </dsp:sp>
    <dsp:sp modelId="{B99AE0F3-3C70-47F8-B49F-97E2C0C5774F}">
      <dsp:nvSpPr>
        <dsp:cNvPr id="0" name=""/>
        <dsp:cNvSpPr/>
      </dsp:nvSpPr>
      <dsp:spPr>
        <a:xfrm>
          <a:off x="0" y="1446540"/>
          <a:ext cx="6254724" cy="1155408"/>
        </a:xfrm>
        <a:prstGeom prst="roundRect">
          <a:avLst>
            <a:gd name="adj" fmla="val 10000"/>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270BC35C-65C2-4C85-9F95-E3312BAC4103}">
      <dsp:nvSpPr>
        <dsp:cNvPr id="0" name=""/>
        <dsp:cNvSpPr/>
      </dsp:nvSpPr>
      <dsp:spPr>
        <a:xfrm>
          <a:off x="349511" y="1706507"/>
          <a:ext cx="635474" cy="6354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1937EA-208F-428D-901A-DDEF241E23E4}">
      <dsp:nvSpPr>
        <dsp:cNvPr id="0" name=""/>
        <dsp:cNvSpPr/>
      </dsp:nvSpPr>
      <dsp:spPr>
        <a:xfrm>
          <a:off x="1334496" y="1446540"/>
          <a:ext cx="4920227" cy="1155408"/>
        </a:xfrm>
        <a:prstGeom prst="rect">
          <a:avLst/>
        </a:prstGeom>
        <a:solidFill>
          <a:schemeClr val="bg1">
            <a:lumMod val="6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2281" tIns="122281" rIns="122281" bIns="122281"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Training augmentation includes horizontal flips and mosaic</a:t>
          </a:r>
        </a:p>
      </dsp:txBody>
      <dsp:txXfrm>
        <a:off x="1334496" y="1446540"/>
        <a:ext cx="4920227" cy="1155408"/>
      </dsp:txXfrm>
    </dsp:sp>
    <dsp:sp modelId="{DE5C27FB-827E-40C1-B51B-E5DA7F0771E2}">
      <dsp:nvSpPr>
        <dsp:cNvPr id="0" name=""/>
        <dsp:cNvSpPr/>
      </dsp:nvSpPr>
      <dsp:spPr>
        <a:xfrm>
          <a:off x="0" y="2894833"/>
          <a:ext cx="6254724" cy="1155408"/>
        </a:xfrm>
        <a:prstGeom prst="roundRect">
          <a:avLst>
            <a:gd name="adj" fmla="val 10000"/>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57A724A6-2B71-48FE-861A-0C33FE245D59}">
      <dsp:nvSpPr>
        <dsp:cNvPr id="0" name=""/>
        <dsp:cNvSpPr/>
      </dsp:nvSpPr>
      <dsp:spPr>
        <a:xfrm>
          <a:off x="349511" y="3150767"/>
          <a:ext cx="635474" cy="6354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5426DD-E0F4-43FE-AD40-9BAE6F27729F}">
      <dsp:nvSpPr>
        <dsp:cNvPr id="0" name=""/>
        <dsp:cNvSpPr/>
      </dsp:nvSpPr>
      <dsp:spPr>
        <a:xfrm>
          <a:off x="1334496" y="2890801"/>
          <a:ext cx="4920227" cy="1155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81" tIns="122281" rIns="122281" bIns="122281"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Model will generate bounding boxes for objects identified</a:t>
          </a:r>
        </a:p>
      </dsp:txBody>
      <dsp:txXfrm>
        <a:off x="1334496" y="2890801"/>
        <a:ext cx="4920227" cy="1155408"/>
      </dsp:txXfrm>
    </dsp:sp>
    <dsp:sp modelId="{63778DA2-47BA-48E3-9864-BDDA4C252FDC}">
      <dsp:nvSpPr>
        <dsp:cNvPr id="0" name=""/>
        <dsp:cNvSpPr/>
      </dsp:nvSpPr>
      <dsp:spPr>
        <a:xfrm>
          <a:off x="0" y="4335061"/>
          <a:ext cx="6254724" cy="1155408"/>
        </a:xfrm>
        <a:prstGeom prst="roundRect">
          <a:avLst>
            <a:gd name="adj" fmla="val 10000"/>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825A258A-7FF9-4847-BC3A-DC32B55261D4}">
      <dsp:nvSpPr>
        <dsp:cNvPr id="0" name=""/>
        <dsp:cNvSpPr/>
      </dsp:nvSpPr>
      <dsp:spPr>
        <a:xfrm>
          <a:off x="349511" y="4595028"/>
          <a:ext cx="635474" cy="6354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05A260-DD93-49DB-9D1A-CAA94A452357}">
      <dsp:nvSpPr>
        <dsp:cNvPr id="0" name=""/>
        <dsp:cNvSpPr/>
      </dsp:nvSpPr>
      <dsp:spPr>
        <a:xfrm>
          <a:off x="1334496" y="4335061"/>
          <a:ext cx="4920227" cy="1155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81" tIns="122281" rIns="122281" bIns="122281"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Model is evaluated by mean average precision (</a:t>
          </a:r>
          <a:r>
            <a:rPr lang="en-US" sz="1900" kern="1200" dirty="0" err="1">
              <a:solidFill>
                <a:schemeClr val="bg1"/>
              </a:solidFill>
            </a:rPr>
            <a:t>mAP</a:t>
          </a:r>
          <a:r>
            <a:rPr lang="en-US" sz="1900" kern="1200" dirty="0">
              <a:solidFill>
                <a:schemeClr val="bg1"/>
              </a:solidFill>
            </a:rPr>
            <a:t>)</a:t>
          </a:r>
        </a:p>
      </dsp:txBody>
      <dsp:txXfrm>
        <a:off x="1334496" y="4335061"/>
        <a:ext cx="4920227" cy="1155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B6E36-B37A-411B-A995-417B7E201238}">
      <dsp:nvSpPr>
        <dsp:cNvPr id="0" name=""/>
        <dsp:cNvSpPr/>
      </dsp:nvSpPr>
      <dsp:spPr>
        <a:xfrm>
          <a:off x="-85223" y="8787"/>
          <a:ext cx="6278562" cy="1531006"/>
        </a:xfrm>
        <a:prstGeom prst="roundRect">
          <a:avLst>
            <a:gd name="adj" fmla="val 10000"/>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0E9296EE-527B-4FBD-B3F5-3AE00AA5144F}">
      <dsp:nvSpPr>
        <dsp:cNvPr id="0" name=""/>
        <dsp:cNvSpPr/>
      </dsp:nvSpPr>
      <dsp:spPr>
        <a:xfrm>
          <a:off x="377905" y="353263"/>
          <a:ext cx="843700" cy="84205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49B53B-6BD7-428C-98E5-F5D27452375A}">
      <dsp:nvSpPr>
        <dsp:cNvPr id="0" name=""/>
        <dsp:cNvSpPr/>
      </dsp:nvSpPr>
      <dsp:spPr>
        <a:xfrm>
          <a:off x="1485259" y="8787"/>
          <a:ext cx="4878525" cy="157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95" tIns="167095" rIns="167095" bIns="167095" numCol="1" spcCol="1270" anchor="ctr" anchorCtr="0">
          <a:noAutofit/>
        </a:bodyPr>
        <a:lstStyle/>
        <a:p>
          <a:pPr marL="0" lvl="0" indent="0" algn="l" defTabSz="737870">
            <a:lnSpc>
              <a:spcPct val="100000"/>
            </a:lnSpc>
            <a:spcBef>
              <a:spcPct val="0"/>
            </a:spcBef>
            <a:spcAft>
              <a:spcPct val="35000"/>
            </a:spcAft>
            <a:buNone/>
          </a:pPr>
          <a:r>
            <a:rPr lang="en-US" sz="1660" kern="1200" dirty="0">
              <a:solidFill>
                <a:schemeClr val="bg1"/>
              </a:solidFill>
            </a:rPr>
            <a:t>This goal of this project was to create a system that is capable of autonomously identifying traffic violations.  This system, in its current state, does come very close, in that it narrows down frames of interest.</a:t>
          </a:r>
        </a:p>
      </dsp:txBody>
      <dsp:txXfrm>
        <a:off x="1485259" y="8787"/>
        <a:ext cx="4878525" cy="1578850"/>
      </dsp:txXfrm>
    </dsp:sp>
    <dsp:sp modelId="{74C3EFFF-E81B-454C-B9B6-251E7FF37383}">
      <dsp:nvSpPr>
        <dsp:cNvPr id="0" name=""/>
        <dsp:cNvSpPr/>
      </dsp:nvSpPr>
      <dsp:spPr>
        <a:xfrm>
          <a:off x="-85223" y="1982349"/>
          <a:ext cx="6278562" cy="1531006"/>
        </a:xfrm>
        <a:prstGeom prst="roundRect">
          <a:avLst>
            <a:gd name="adj" fmla="val 10000"/>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2F4FE3F2-3187-469D-8584-4759ECA5D5ED}">
      <dsp:nvSpPr>
        <dsp:cNvPr id="0" name=""/>
        <dsp:cNvSpPr/>
      </dsp:nvSpPr>
      <dsp:spPr>
        <a:xfrm>
          <a:off x="377905" y="2326826"/>
          <a:ext cx="843700" cy="842053"/>
        </a:xfrm>
        <a:prstGeom prst="rect">
          <a:avLst/>
        </a:prstGeom>
        <a:blipFill>
          <a:blip xmlns:r="http://schemas.openxmlformats.org/officeDocument/2006/relationships" r:embed="rId3">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3E4202-DB77-4C74-AE45-C8E228E8E083}">
      <dsp:nvSpPr>
        <dsp:cNvPr id="0" name=""/>
        <dsp:cNvSpPr/>
      </dsp:nvSpPr>
      <dsp:spPr>
        <a:xfrm>
          <a:off x="1684735" y="1982349"/>
          <a:ext cx="4479574" cy="157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95" tIns="167095" rIns="167095" bIns="167095" numCol="1" spcCol="1270" anchor="ctr" anchorCtr="0">
          <a:noAutofit/>
        </a:bodyPr>
        <a:lstStyle/>
        <a:p>
          <a:pPr marL="0" lvl="0" indent="0" algn="l" defTabSz="733425">
            <a:lnSpc>
              <a:spcPct val="100000"/>
            </a:lnSpc>
            <a:spcBef>
              <a:spcPct val="0"/>
            </a:spcBef>
            <a:spcAft>
              <a:spcPct val="35000"/>
            </a:spcAft>
            <a:buNone/>
          </a:pPr>
          <a:r>
            <a:rPr lang="en-US" sz="1650" kern="1200" dirty="0">
              <a:solidFill>
                <a:schemeClr val="bg1"/>
              </a:solidFill>
            </a:rPr>
            <a:t>This establishes that there is much more possibility from this method, but it does not quite reach our goal of finding these occurrences completely without human validation.</a:t>
          </a:r>
        </a:p>
      </dsp:txBody>
      <dsp:txXfrm>
        <a:off x="1684735" y="1982349"/>
        <a:ext cx="4479574" cy="1578850"/>
      </dsp:txXfrm>
    </dsp:sp>
    <dsp:sp modelId="{B6AC56D6-74C1-40CA-BE83-E621567482B9}">
      <dsp:nvSpPr>
        <dsp:cNvPr id="0" name=""/>
        <dsp:cNvSpPr/>
      </dsp:nvSpPr>
      <dsp:spPr>
        <a:xfrm>
          <a:off x="-85223" y="3955912"/>
          <a:ext cx="6278562" cy="1531006"/>
        </a:xfrm>
        <a:prstGeom prst="roundRect">
          <a:avLst>
            <a:gd name="adj" fmla="val 10000"/>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9D5D55CE-F3AA-4C0C-A55D-1595918AE47A}">
      <dsp:nvSpPr>
        <dsp:cNvPr id="0" name=""/>
        <dsp:cNvSpPr/>
      </dsp:nvSpPr>
      <dsp:spPr>
        <a:xfrm>
          <a:off x="377905" y="4300389"/>
          <a:ext cx="843700" cy="842053"/>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829031-A7A1-4D75-9C70-A97CE6F7CD8C}">
      <dsp:nvSpPr>
        <dsp:cNvPr id="0" name=""/>
        <dsp:cNvSpPr/>
      </dsp:nvSpPr>
      <dsp:spPr>
        <a:xfrm>
          <a:off x="1684735" y="3955912"/>
          <a:ext cx="4479574" cy="157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95" tIns="167095" rIns="167095" bIns="167095" numCol="1" spcCol="1270" anchor="ctr" anchorCtr="0">
          <a:noAutofit/>
        </a:bodyPr>
        <a:lstStyle/>
        <a:p>
          <a:pPr marL="0" lvl="0" indent="0" algn="l" defTabSz="733425">
            <a:lnSpc>
              <a:spcPct val="100000"/>
            </a:lnSpc>
            <a:spcBef>
              <a:spcPct val="0"/>
            </a:spcBef>
            <a:spcAft>
              <a:spcPct val="35000"/>
            </a:spcAft>
            <a:buNone/>
          </a:pPr>
          <a:r>
            <a:rPr lang="en-US" sz="1650" kern="1200" dirty="0">
              <a:solidFill>
                <a:schemeClr val="bg1"/>
              </a:solidFill>
            </a:rPr>
            <a:t>I will continue to work on this project and already have some next steps I am excited to work on.</a:t>
          </a:r>
        </a:p>
      </dsp:txBody>
      <dsp:txXfrm>
        <a:off x="1684735" y="3955912"/>
        <a:ext cx="4479574" cy="15788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8A437-91FB-4FB3-8FC2-9F674E6A454F}" type="datetimeFigureOut">
              <a:rPr lang="en-US" smtClean="0"/>
              <a:t>12/11/2020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37A20-946F-4FE9-9157-769BA906E7B5}" type="slidenum">
              <a:rPr lang="en-US" smtClean="0"/>
              <a:t>‹#›</a:t>
            </a:fld>
            <a:endParaRPr lang="en-US" dirty="0"/>
          </a:p>
        </p:txBody>
      </p:sp>
    </p:spTree>
    <p:extLst>
      <p:ext uri="{BB962C8B-B14F-4D97-AF65-F5344CB8AC3E}">
        <p14:creationId xmlns:p14="http://schemas.microsoft.com/office/powerpoint/2010/main" val="18606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lc.org/article/2020/05/14/cities-anticipate-360-billion-revenue-shortfall/" TargetMode="External"/><Relationship Id="rId7" Type="http://schemas.openxmlformats.org/officeDocument/2006/relationships/hyperlink" Target="https://www.nysenate.gov/legislation/laws/VAT/1111-A"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cdc.gov/motorvehiclesafety/calculator/factsheet/redlight.html#Costs" TargetMode="External"/><Relationship Id="rId5" Type="http://schemas.openxmlformats.org/officeDocument/2006/relationships/hyperlink" Target="https://www.cnbc.com/2016/10/25/spending-on-smart-cities-around-the-world-could-reach-41-trillion.html" TargetMode="External"/><Relationship Id="rId4" Type="http://schemas.openxmlformats.org/officeDocument/2006/relationships/hyperlink" Target="https://www.cfr.org/backgrounder/how-coronavirus-will-harm-state-and-city-budget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Lotuslisa/WebCam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vat.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37A20-946F-4FE9-9157-769BA906E7B5}" type="slidenum">
              <a:rPr lang="en-US" smtClean="0"/>
              <a:t>1</a:t>
            </a:fld>
            <a:endParaRPr lang="en-US" dirty="0"/>
          </a:p>
        </p:txBody>
      </p:sp>
    </p:spTree>
    <p:extLst>
      <p:ext uri="{BB962C8B-B14F-4D97-AF65-F5344CB8AC3E}">
        <p14:creationId xmlns:p14="http://schemas.microsoft.com/office/powerpoint/2010/main" val="68648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our output looks like, visually.</a:t>
            </a:r>
          </a:p>
        </p:txBody>
      </p:sp>
      <p:sp>
        <p:nvSpPr>
          <p:cNvPr id="4" name="Slide Number Placeholder 3"/>
          <p:cNvSpPr>
            <a:spLocks noGrp="1"/>
          </p:cNvSpPr>
          <p:nvPr>
            <p:ph type="sldNum" sz="quarter" idx="5"/>
          </p:nvPr>
        </p:nvSpPr>
        <p:spPr/>
        <p:txBody>
          <a:bodyPr/>
          <a:lstStyle/>
          <a:p>
            <a:fld id="{2F937A20-946F-4FE9-9157-769BA906E7B5}" type="slidenum">
              <a:rPr lang="en-US" smtClean="0"/>
              <a:t>10</a:t>
            </a:fld>
            <a:endParaRPr lang="en-US" dirty="0"/>
          </a:p>
        </p:txBody>
      </p:sp>
    </p:spTree>
    <p:extLst>
      <p:ext uri="{BB962C8B-B14F-4D97-AF65-F5344CB8AC3E}">
        <p14:creationId xmlns:p14="http://schemas.microsoft.com/office/powerpoint/2010/main" val="2055301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uses the output from the model to feed a simple algorithm that will detect potential violations.  Because of this, the only objects that we will need the model to identify are vehicles and pedestrian crossing signals.  </a:t>
            </a:r>
          </a:p>
          <a:p>
            <a:endParaRPr lang="en-US" dirty="0"/>
          </a:p>
          <a:p>
            <a:r>
              <a:rPr lang="en-US" dirty="0"/>
              <a:t>The mean average precision of .852 shows that we are getting good results on our dataset, especially given how poor the image quality is:</a:t>
            </a:r>
          </a:p>
          <a:p>
            <a:r>
              <a:rPr lang="en-US" dirty="0"/>
              <a:t>Since the intent of the project is to issue a summons, precision is more important than recall.  We would rather not give someone deserving a summons a break than to give someone a summons who does not deserve one.  Keeping precision above .8, we are getting over .75 recall.</a:t>
            </a:r>
          </a:p>
          <a:p>
            <a:endParaRPr lang="en-US" dirty="0"/>
          </a:p>
          <a:p>
            <a:r>
              <a:rPr lang="en-US" dirty="0"/>
              <a:t>The accuracy metric looks worse than this performs in practice, because the vehicles of interest are those at the front of intersections, which are identified with much more confidence by the model than those in the back.  Those in the back are </a:t>
            </a:r>
            <a:r>
              <a:rPr lang="en-US" dirty="0" err="1"/>
              <a:t>are</a:t>
            </a:r>
            <a:r>
              <a:rPr lang="en-US" dirty="0"/>
              <a:t> smaller images occluded by other vehicles.</a:t>
            </a:r>
          </a:p>
        </p:txBody>
      </p:sp>
      <p:sp>
        <p:nvSpPr>
          <p:cNvPr id="4" name="Slide Number Placeholder 3"/>
          <p:cNvSpPr>
            <a:spLocks noGrp="1"/>
          </p:cNvSpPr>
          <p:nvPr>
            <p:ph type="sldNum" sz="quarter" idx="5"/>
          </p:nvPr>
        </p:nvSpPr>
        <p:spPr/>
        <p:txBody>
          <a:bodyPr/>
          <a:lstStyle/>
          <a:p>
            <a:fld id="{2F937A20-946F-4FE9-9157-769BA906E7B5}" type="slidenum">
              <a:rPr lang="en-US" smtClean="0"/>
              <a:t>11</a:t>
            </a:fld>
            <a:endParaRPr lang="en-US" dirty="0"/>
          </a:p>
        </p:txBody>
      </p:sp>
    </p:spTree>
    <p:extLst>
      <p:ext uri="{BB962C8B-B14F-4D97-AF65-F5344CB8AC3E}">
        <p14:creationId xmlns:p14="http://schemas.microsoft.com/office/powerpoint/2010/main" val="259724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have some success at evaluating images to see if they fit the criteria established to determine if a vehicle is stopped in the crosswalk. </a:t>
            </a:r>
          </a:p>
          <a:p>
            <a:endParaRPr lang="en-US" dirty="0"/>
          </a:p>
          <a:p>
            <a:r>
              <a:rPr lang="en-US" dirty="0"/>
              <a:t>After objects are detected, cars are tested to see if their bounding boxes extend below the 'top' of the crosswalk and if the pedestrian crossing signal is activated.  If so, it's checked to see how long these conditions for.  If they have existed, uninterrupted, for over the specified period of time, the frame is noted as possibly containing the violation we are looking for.</a:t>
            </a:r>
          </a:p>
        </p:txBody>
      </p:sp>
      <p:sp>
        <p:nvSpPr>
          <p:cNvPr id="4" name="Slide Number Placeholder 3"/>
          <p:cNvSpPr>
            <a:spLocks noGrp="1"/>
          </p:cNvSpPr>
          <p:nvPr>
            <p:ph type="sldNum" sz="quarter" idx="5"/>
          </p:nvPr>
        </p:nvSpPr>
        <p:spPr/>
        <p:txBody>
          <a:bodyPr/>
          <a:lstStyle/>
          <a:p>
            <a:fld id="{2F937A20-946F-4FE9-9157-769BA906E7B5}" type="slidenum">
              <a:rPr lang="en-US" smtClean="0"/>
              <a:t>12</a:t>
            </a:fld>
            <a:endParaRPr lang="en-US" dirty="0"/>
          </a:p>
        </p:txBody>
      </p:sp>
    </p:spTree>
    <p:extLst>
      <p:ext uri="{BB962C8B-B14F-4D97-AF65-F5344CB8AC3E}">
        <p14:creationId xmlns:p14="http://schemas.microsoft.com/office/powerpoint/2010/main" val="4068284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937A20-946F-4FE9-9157-769BA906E7B5}" type="slidenum">
              <a:rPr lang="en-US" smtClean="0"/>
              <a:t>13</a:t>
            </a:fld>
            <a:endParaRPr lang="en-US" dirty="0"/>
          </a:p>
        </p:txBody>
      </p:sp>
    </p:spTree>
    <p:extLst>
      <p:ext uri="{BB962C8B-B14F-4D97-AF65-F5344CB8AC3E}">
        <p14:creationId xmlns:p14="http://schemas.microsoft.com/office/powerpoint/2010/main" val="1517225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37A20-946F-4FE9-9157-769BA906E7B5}" type="slidenum">
              <a:rPr lang="en-US" smtClean="0"/>
              <a:t>14</a:t>
            </a:fld>
            <a:endParaRPr lang="en-US" dirty="0"/>
          </a:p>
        </p:txBody>
      </p:sp>
    </p:spTree>
    <p:extLst>
      <p:ext uri="{BB962C8B-B14F-4D97-AF65-F5344CB8AC3E}">
        <p14:creationId xmlns:p14="http://schemas.microsoft.com/office/powerpoint/2010/main" val="2701867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37A20-946F-4FE9-9157-769BA906E7B5}" type="slidenum">
              <a:rPr lang="en-US" smtClean="0"/>
              <a:t>15</a:t>
            </a:fld>
            <a:endParaRPr lang="en-US" dirty="0"/>
          </a:p>
        </p:txBody>
      </p:sp>
    </p:spTree>
    <p:extLst>
      <p:ext uri="{BB962C8B-B14F-4D97-AF65-F5344CB8AC3E}">
        <p14:creationId xmlns:p14="http://schemas.microsoft.com/office/powerpoint/2010/main" val="395024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937A20-946F-4FE9-9157-769BA906E7B5}" type="slidenum">
              <a:rPr lang="en-US" smtClean="0"/>
              <a:t>2</a:t>
            </a:fld>
            <a:endParaRPr lang="en-US" dirty="0"/>
          </a:p>
        </p:txBody>
      </p:sp>
    </p:spTree>
    <p:extLst>
      <p:ext uri="{BB962C8B-B14F-4D97-AF65-F5344CB8AC3E}">
        <p14:creationId xmlns:p14="http://schemas.microsoft.com/office/powerpoint/2010/main" val="139038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Objective: The intent of this project was to create a method of detecting traffic violations from available camera data. Data was chosen that matches format to what is currently available to The City of New York, while having lower resolution and quality. This is to show that investments to hardware already made can be enhanced through software to provide this functionality.</a:t>
            </a:r>
          </a:p>
          <a:p>
            <a:pPr algn="l"/>
            <a:endParaRPr lang="en-US" b="0" i="0" dirty="0">
              <a:solidFill>
                <a:srgbClr val="24292E"/>
              </a:solidFill>
              <a:effectLst/>
              <a:latin typeface="-apple-system"/>
            </a:endParaRPr>
          </a:p>
          <a:p>
            <a:pPr algn="l"/>
            <a:r>
              <a:rPr lang="en-US" b="0" i="0" dirty="0">
                <a:solidFill>
                  <a:srgbClr val="24292E"/>
                </a:solidFill>
                <a:effectLst/>
                <a:latin typeface="-apple-system"/>
              </a:rPr>
              <a:t>Findings: A method has been identified that can identify traffic violations. Currently the project is limited to identifying vehicles that have stopped in the crosswalk at a red light, but there is a clear path forward to add more violations and to improve performance.</a:t>
            </a:r>
          </a:p>
        </p:txBody>
      </p:sp>
      <p:sp>
        <p:nvSpPr>
          <p:cNvPr id="4" name="Slide Number Placeholder 3"/>
          <p:cNvSpPr>
            <a:spLocks noGrp="1"/>
          </p:cNvSpPr>
          <p:nvPr>
            <p:ph type="sldNum" sz="quarter" idx="5"/>
          </p:nvPr>
        </p:nvSpPr>
        <p:spPr/>
        <p:txBody>
          <a:bodyPr/>
          <a:lstStyle/>
          <a:p>
            <a:fld id="{2F937A20-946F-4FE9-9157-769BA906E7B5}" type="slidenum">
              <a:rPr lang="en-US" smtClean="0"/>
              <a:t>3</a:t>
            </a:fld>
            <a:endParaRPr lang="en-US" dirty="0"/>
          </a:p>
        </p:txBody>
      </p:sp>
    </p:spTree>
    <p:extLst>
      <p:ext uri="{BB962C8B-B14F-4D97-AF65-F5344CB8AC3E}">
        <p14:creationId xmlns:p14="http://schemas.microsoft.com/office/powerpoint/2010/main" val="356615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Municipalities today are cash-strapped, with </a:t>
            </a:r>
            <a:r>
              <a:rPr lang="en-US" b="0" i="0" u="none" strike="noStrike" dirty="0">
                <a:solidFill>
                  <a:srgbClr val="0366D6"/>
                </a:solidFill>
                <a:effectLst/>
                <a:latin typeface="-apple-system"/>
                <a:hlinkClick r:id="rId3"/>
              </a:rPr>
              <a:t>$360B in losses</a:t>
            </a:r>
            <a:r>
              <a:rPr lang="en-US" b="0" i="0" dirty="0">
                <a:solidFill>
                  <a:srgbClr val="24292E"/>
                </a:solidFill>
                <a:effectLst/>
                <a:latin typeface="-apple-system"/>
              </a:rPr>
              <a:t> expected between 2020 and 2022. </a:t>
            </a:r>
            <a:r>
              <a:rPr lang="en-US" b="0" i="0" u="none" strike="noStrike" dirty="0">
                <a:solidFill>
                  <a:srgbClr val="0366D6"/>
                </a:solidFill>
                <a:effectLst/>
                <a:latin typeface="-apple-system"/>
                <a:hlinkClick r:id="rId4"/>
              </a:rPr>
              <a:t>During times of shortfall, states have historically chosen to cut spending.</a:t>
            </a:r>
            <a:endParaRPr lang="en-US" b="0" i="0" dirty="0">
              <a:solidFill>
                <a:srgbClr val="24292E"/>
              </a:solidFill>
              <a:effectLst/>
              <a:latin typeface="-apple-system"/>
            </a:endParaRPr>
          </a:p>
          <a:p>
            <a:pPr algn="l"/>
            <a:r>
              <a:rPr lang="en-US" b="0" i="0" dirty="0">
                <a:solidFill>
                  <a:srgbClr val="24292E"/>
                </a:solidFill>
                <a:effectLst/>
                <a:latin typeface="-apple-system"/>
              </a:rPr>
              <a:t>More broadly, efforts to improve budgets to date have focused on cost reduction, primarily through reduction of labor hours through automation. Major technology infrastructure projects have accommodated this push, with </a:t>
            </a:r>
            <a:r>
              <a:rPr lang="en-US" b="0" i="0" u="none" strike="noStrike" dirty="0">
                <a:solidFill>
                  <a:srgbClr val="0366D6"/>
                </a:solidFill>
                <a:effectLst/>
                <a:latin typeface="-apple-system"/>
                <a:hlinkClick r:id="rId5"/>
              </a:rPr>
              <a:t>trillions in anticipated spending</a:t>
            </a:r>
            <a:r>
              <a:rPr lang="en-US" b="0" i="0" dirty="0">
                <a:solidFill>
                  <a:srgbClr val="24292E"/>
                </a:solidFill>
                <a:effectLst/>
                <a:latin typeface="-apple-system"/>
              </a:rPr>
              <a:t>. And yet, the cost-savings from this technology have not been unlocked due to an insufficient parallel investment in software improvements.</a:t>
            </a:r>
          </a:p>
          <a:p>
            <a:pPr algn="l"/>
            <a:r>
              <a:rPr lang="en-US" b="0" i="0" dirty="0">
                <a:solidFill>
                  <a:srgbClr val="24292E"/>
                </a:solidFill>
                <a:effectLst/>
                <a:latin typeface="-apple-system"/>
              </a:rPr>
              <a:t>In our current system, traffic violations occur constantly and are frequently not enforced. For most, there simply are no police present when they occur. Even police presence does not guarantee enforcement. Subjective decisions must be made: whether or not a violation committed justifies a car stop; whether a justifiable car stop is more important than whatever assignment they are currently on; whether they are prepared to follow up the issuance of a summons by going to court when required.</a:t>
            </a:r>
          </a:p>
          <a:p>
            <a:pPr algn="l"/>
            <a:r>
              <a:rPr lang="en-US" b="0" i="0" dirty="0">
                <a:solidFill>
                  <a:srgbClr val="24292E"/>
                </a:solidFill>
                <a:effectLst/>
                <a:latin typeface="-apple-system"/>
              </a:rPr>
              <a:t>This leads to uneven enforcement. The public may not always be aware of what factors are considered by police when they make a car stop or issue a summons, and that lack of insight is not a good thing. For one thing, it can lead people to speculate that the worst motives which they themselves can imagine are the ones that actually drive policing decisions.</a:t>
            </a:r>
          </a:p>
          <a:p>
            <a:pPr algn="l"/>
            <a:r>
              <a:rPr lang="en-US" b="0" i="0" dirty="0">
                <a:solidFill>
                  <a:srgbClr val="24292E"/>
                </a:solidFill>
                <a:effectLst/>
                <a:latin typeface="-apple-system"/>
              </a:rPr>
              <a:t>Even when a car stop is made and a summons is issued, car stops for traffic infractions are not, in general, an effective method of traffic enforcement. The potential cost is too high. No Police Officer, vehicle operator, or bystander should need to take on any additional risk over a minor traffic infraction that has already been committed.</a:t>
            </a:r>
          </a:p>
          <a:p>
            <a:pPr algn="l"/>
            <a:r>
              <a:rPr lang="en-US" b="0" i="0" dirty="0">
                <a:solidFill>
                  <a:srgbClr val="24292E"/>
                </a:solidFill>
                <a:effectLst/>
                <a:latin typeface="-apple-system"/>
              </a:rPr>
              <a:t>I propose leveraging advanced object recognition techniques into traffic </a:t>
            </a:r>
            <a:r>
              <a:rPr lang="en-US" b="0" i="0" dirty="0" err="1">
                <a:solidFill>
                  <a:srgbClr val="24292E"/>
                </a:solidFill>
                <a:effectLst/>
                <a:latin typeface="-apple-system"/>
              </a:rPr>
              <a:t>inforcement</a:t>
            </a:r>
            <a:r>
              <a:rPr lang="en-US" b="0" i="0" dirty="0">
                <a:solidFill>
                  <a:srgbClr val="24292E"/>
                </a:solidFill>
                <a:effectLst/>
                <a:latin typeface="-apple-system"/>
              </a:rPr>
              <a:t> cameras to broaden their capabilities.</a:t>
            </a:r>
          </a:p>
          <a:p>
            <a:pPr algn="l"/>
            <a:r>
              <a:rPr lang="en-US" b="0" i="0" dirty="0">
                <a:solidFill>
                  <a:srgbClr val="24292E"/>
                </a:solidFill>
                <a:effectLst/>
                <a:latin typeface="-apple-system"/>
              </a:rPr>
              <a:t>Currently, red-light camera systems and speeding systems exist and are broadly implemented. These systems are </a:t>
            </a:r>
            <a:r>
              <a:rPr lang="en-US" b="0" i="0" u="none" strike="noStrike" dirty="0">
                <a:solidFill>
                  <a:srgbClr val="0366D6"/>
                </a:solidFill>
                <a:effectLst/>
                <a:latin typeface="-apple-system"/>
                <a:hlinkClick r:id="rId6"/>
              </a:rPr>
              <a:t>expensive to purchase, install, and maintain.</a:t>
            </a:r>
            <a:r>
              <a:rPr lang="en-US" b="0" i="0" dirty="0">
                <a:solidFill>
                  <a:srgbClr val="24292E"/>
                </a:solidFill>
                <a:effectLst/>
                <a:latin typeface="-apple-system"/>
              </a:rPr>
              <a:t> These systems are each limited to only red-lights or speeding. Each state and local government has </a:t>
            </a:r>
            <a:r>
              <a:rPr lang="en-US" b="0" i="0" dirty="0" err="1">
                <a:solidFill>
                  <a:srgbClr val="24292E"/>
                </a:solidFill>
                <a:effectLst/>
                <a:latin typeface="-apple-system"/>
              </a:rPr>
              <a:t>thier</a:t>
            </a:r>
            <a:r>
              <a:rPr lang="en-US" b="0" i="0" dirty="0">
                <a:solidFill>
                  <a:srgbClr val="24292E"/>
                </a:solidFill>
                <a:effectLst/>
                <a:latin typeface="-apple-system"/>
              </a:rPr>
              <a:t> own standards to follow for implementation of these devices. In </a:t>
            </a:r>
            <a:r>
              <a:rPr lang="en-US" b="0" i="0" u="none" strike="noStrike" dirty="0">
                <a:solidFill>
                  <a:srgbClr val="0366D6"/>
                </a:solidFill>
                <a:effectLst/>
                <a:latin typeface="-apple-system"/>
                <a:hlinkClick r:id="rId7"/>
              </a:rPr>
              <a:t>New York State</a:t>
            </a:r>
            <a:r>
              <a:rPr lang="en-US" b="0" i="0" dirty="0">
                <a:solidFill>
                  <a:srgbClr val="24292E"/>
                </a:solidFill>
                <a:effectLst/>
                <a:latin typeface="-apple-system"/>
              </a:rPr>
              <a:t>, for example, each city of one million residents or more may hold a vehicle owner liable for fines associated with violations detected by these camera systems, but are only allowed to install them at a maximum of 150 locations. Which means we need to do more with less.</a:t>
            </a:r>
          </a:p>
          <a:p>
            <a:pPr algn="l"/>
            <a:r>
              <a:rPr lang="en-US" b="0" i="0" dirty="0">
                <a:solidFill>
                  <a:srgbClr val="24292E"/>
                </a:solidFill>
                <a:effectLst/>
                <a:latin typeface="-apple-system"/>
              </a:rPr>
              <a:t>A machine-learning-based approach could be both less expensive and more effective. To demonstrate low cost, this project will use data generated from inexpensive web-cams, typically costing no more than $100. To demonstrate effectiveness, this project will focus on enforcement of vehicles stopped in a crosswalk, which is both dangerous for pedestrians and infrequently enforced.</a:t>
            </a:r>
          </a:p>
        </p:txBody>
      </p:sp>
      <p:sp>
        <p:nvSpPr>
          <p:cNvPr id="4" name="Slide Number Placeholder 3"/>
          <p:cNvSpPr>
            <a:spLocks noGrp="1"/>
          </p:cNvSpPr>
          <p:nvPr>
            <p:ph type="sldNum" sz="quarter" idx="5"/>
          </p:nvPr>
        </p:nvSpPr>
        <p:spPr/>
        <p:txBody>
          <a:bodyPr/>
          <a:lstStyle/>
          <a:p>
            <a:fld id="{2F937A20-946F-4FE9-9157-769BA906E7B5}" type="slidenum">
              <a:rPr lang="en-US" smtClean="0"/>
              <a:t>4</a:t>
            </a:fld>
            <a:endParaRPr lang="en-US" dirty="0"/>
          </a:p>
        </p:txBody>
      </p:sp>
    </p:spTree>
    <p:extLst>
      <p:ext uri="{BB962C8B-B14F-4D97-AF65-F5344CB8AC3E}">
        <p14:creationId xmlns:p14="http://schemas.microsoft.com/office/powerpoint/2010/main" val="191103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37A20-946F-4FE9-9157-769BA906E7B5}" type="slidenum">
              <a:rPr lang="en-US" smtClean="0"/>
              <a:t>5</a:t>
            </a:fld>
            <a:endParaRPr lang="en-US" dirty="0"/>
          </a:p>
        </p:txBody>
      </p:sp>
    </p:spTree>
    <p:extLst>
      <p:ext uri="{BB962C8B-B14F-4D97-AF65-F5344CB8AC3E}">
        <p14:creationId xmlns:p14="http://schemas.microsoft.com/office/powerpoint/2010/main" val="175746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Specific parts of the total </a:t>
            </a:r>
            <a:r>
              <a:rPr lang="en-US" b="0" i="0" u="none" strike="noStrike" dirty="0" err="1">
                <a:solidFill>
                  <a:srgbClr val="0366D6"/>
                </a:solidFill>
                <a:effectLst/>
                <a:latin typeface="-apple-system"/>
                <a:hlinkClick r:id="rId3"/>
              </a:rPr>
              <a:t>WebCamT</a:t>
            </a:r>
            <a:r>
              <a:rPr lang="en-US" b="0" i="0" dirty="0">
                <a:solidFill>
                  <a:srgbClr val="24292E"/>
                </a:solidFill>
                <a:effectLst/>
                <a:latin typeface="-apple-system"/>
              </a:rPr>
              <a:t> dataset were suitable for this project, rather using the dataset in its entirety. I chose to train on images that would most resemble the test data.</a:t>
            </a:r>
          </a:p>
          <a:p>
            <a:pPr algn="l"/>
            <a:r>
              <a:rPr lang="en-US" b="0" i="0" dirty="0">
                <a:solidFill>
                  <a:srgbClr val="24292E"/>
                </a:solidFill>
                <a:effectLst/>
                <a:latin typeface="-apple-system"/>
              </a:rPr>
              <a:t>Since the project is focusing on crosswalk violations, I chose to use images taken at intersections with the vehicles facing the camera. Not all intersections included crosswalks or pedestrian signals. Since clear images of pedestrian signals were in shortest supply, they were the limiting factor of how much of the dataset would be useful.</a:t>
            </a:r>
          </a:p>
          <a:p>
            <a:pPr algn="l"/>
            <a:r>
              <a:rPr lang="en-US" b="0" i="0" dirty="0">
                <a:solidFill>
                  <a:srgbClr val="24292E"/>
                </a:solidFill>
                <a:effectLst/>
                <a:latin typeface="-apple-system"/>
              </a:rPr>
              <a:t>There is a large imbalance between pedestrian signals and vehicles, because every image with a red pedestrian crossing signal could have twenty or more annotated vehicles within. I don't believe this specific imbalance posed a major issue in the training, because this is not a classification problem, and the objects are so different from each other.</a:t>
            </a:r>
          </a:p>
          <a:p>
            <a:pPr algn="l"/>
            <a:r>
              <a:rPr lang="en-US" b="0" i="0" dirty="0">
                <a:solidFill>
                  <a:srgbClr val="24292E"/>
                </a:solidFill>
                <a:effectLst/>
                <a:latin typeface="-apple-system"/>
              </a:rPr>
              <a:t>More concerning was a positive/ negative imbalance between images that include signals and those that do not. I got best results at detecting if a signal was red when I also included images of the signals when they were not lit up red. Vehicle recognition was not my limiting factor, so I did not add any more images of vehicles than I needed to.</a:t>
            </a:r>
          </a:p>
          <a:p>
            <a:pPr algn="l"/>
            <a:r>
              <a:rPr lang="en-US" b="0" i="0" dirty="0">
                <a:solidFill>
                  <a:srgbClr val="24292E"/>
                </a:solidFill>
                <a:effectLst/>
                <a:latin typeface="-apple-system"/>
              </a:rPr>
              <a:t>I chose to train on 1025 images, which together contain almost 25000 vehicle annotations and only a few hundred pedestrian signal annotations. These images were taken at the following two locations:</a:t>
            </a:r>
          </a:p>
          <a:p>
            <a:pPr algn="l">
              <a:buFont typeface="Arial" panose="020B0604020202020204" pitchFamily="34" charset="0"/>
              <a:buChar char="•"/>
            </a:pPr>
            <a:r>
              <a:rPr lang="en-US" b="0" i="0" dirty="0">
                <a:solidFill>
                  <a:srgbClr val="24292E"/>
                </a:solidFill>
                <a:effectLst/>
                <a:latin typeface="-apple-system"/>
              </a:rPr>
              <a:t>Camera 398 - 3rd Avenue @ East 42nd Street</a:t>
            </a:r>
          </a:p>
          <a:p>
            <a:pPr algn="l">
              <a:buFont typeface="Arial" panose="020B0604020202020204" pitchFamily="34" charset="0"/>
              <a:buChar char="•"/>
            </a:pPr>
            <a:r>
              <a:rPr lang="en-US" b="0" i="0" dirty="0">
                <a:solidFill>
                  <a:srgbClr val="24292E"/>
                </a:solidFill>
                <a:effectLst/>
                <a:latin typeface="-apple-system"/>
              </a:rPr>
              <a:t>Camera 181 - 8th Avenue @ West 42nd Street</a:t>
            </a:r>
          </a:p>
          <a:p>
            <a:pPr algn="l"/>
            <a:r>
              <a:rPr lang="en-US" b="0" i="0" dirty="0">
                <a:solidFill>
                  <a:srgbClr val="24292E"/>
                </a:solidFill>
                <a:effectLst/>
                <a:latin typeface="-apple-system"/>
              </a:rPr>
              <a:t>Annotations of vehicles were included in the dataset. They were created in XML, which I translated into yolo format. During this process, useful images with missing and corrupted annotations were re-annotated.</a:t>
            </a:r>
          </a:p>
          <a:p>
            <a:pPr marL="742950" lvl="1" indent="-285750" defTabSz="914400">
              <a:lnSpc>
                <a:spcPct val="85000"/>
              </a:lnSpc>
              <a:spcAft>
                <a:spcPts val="600"/>
              </a:spcAft>
              <a:buFont typeface="Arial" pitchFamily="34" charset="0"/>
              <a:buChar char=" "/>
            </a:pPr>
            <a:endParaRPr lang="en-US" dirty="0">
              <a:solidFill>
                <a:schemeClr val="tx1">
                  <a:lumMod val="85000"/>
                  <a:lumOff val="15000"/>
                </a:schemeClr>
              </a:solidFill>
            </a:endParaRPr>
          </a:p>
          <a:p>
            <a:endParaRPr lang="en-US" dirty="0"/>
          </a:p>
        </p:txBody>
      </p:sp>
      <p:sp>
        <p:nvSpPr>
          <p:cNvPr id="4" name="Slide Number Placeholder 3"/>
          <p:cNvSpPr>
            <a:spLocks noGrp="1"/>
          </p:cNvSpPr>
          <p:nvPr>
            <p:ph type="sldNum" sz="quarter" idx="5"/>
          </p:nvPr>
        </p:nvSpPr>
        <p:spPr/>
        <p:txBody>
          <a:bodyPr/>
          <a:lstStyle/>
          <a:p>
            <a:fld id="{2F937A20-946F-4FE9-9157-769BA906E7B5}" type="slidenum">
              <a:rPr lang="en-US" smtClean="0"/>
              <a:t>6</a:t>
            </a:fld>
            <a:endParaRPr lang="en-US" dirty="0"/>
          </a:p>
        </p:txBody>
      </p:sp>
    </p:spTree>
    <p:extLst>
      <p:ext uri="{BB962C8B-B14F-4D97-AF65-F5344CB8AC3E}">
        <p14:creationId xmlns:p14="http://schemas.microsoft.com/office/powerpoint/2010/main" val="1937564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Annotations were made for crosswalk and pedestrian crossing signals using </a:t>
            </a:r>
            <a:r>
              <a:rPr lang="en-US" b="0" i="0" u="none" strike="noStrike" dirty="0" err="1">
                <a:solidFill>
                  <a:srgbClr val="0366D6"/>
                </a:solidFill>
                <a:effectLst/>
                <a:latin typeface="-apple-system"/>
                <a:hlinkClick r:id="rId3"/>
              </a:rPr>
              <a:t>cvat</a:t>
            </a:r>
            <a:r>
              <a:rPr lang="en-US" b="0" i="0" dirty="0">
                <a:solidFill>
                  <a:srgbClr val="24292E"/>
                </a:solidFill>
                <a:effectLst/>
                <a:latin typeface="-apple-system"/>
              </a:rPr>
              <a:t>. All annotations were combined into one single file per image.</a:t>
            </a:r>
            <a:endParaRPr lang="en-US" dirty="0"/>
          </a:p>
        </p:txBody>
      </p:sp>
      <p:sp>
        <p:nvSpPr>
          <p:cNvPr id="4" name="Slide Number Placeholder 3"/>
          <p:cNvSpPr>
            <a:spLocks noGrp="1"/>
          </p:cNvSpPr>
          <p:nvPr>
            <p:ph type="sldNum" sz="quarter" idx="5"/>
          </p:nvPr>
        </p:nvSpPr>
        <p:spPr/>
        <p:txBody>
          <a:bodyPr/>
          <a:lstStyle/>
          <a:p>
            <a:fld id="{2F937A20-946F-4FE9-9157-769BA906E7B5}" type="slidenum">
              <a:rPr lang="en-US" smtClean="0"/>
              <a:t>7</a:t>
            </a:fld>
            <a:endParaRPr lang="en-US" dirty="0"/>
          </a:p>
        </p:txBody>
      </p:sp>
    </p:spTree>
    <p:extLst>
      <p:ext uri="{BB962C8B-B14F-4D97-AF65-F5344CB8AC3E}">
        <p14:creationId xmlns:p14="http://schemas.microsoft.com/office/powerpoint/2010/main" val="261332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YOLOv5 was used for modeling for this project, as it was the best fit for the requirements.  The source data chosen is a difficult set to train a neural network on, and this application should provide both fast and accurate results.  Given that YOLOv5 provides what I was looking to achieve with this project, it made sense to use.</a:t>
            </a:r>
          </a:p>
          <a:p>
            <a:endParaRPr lang="en-US" dirty="0"/>
          </a:p>
          <a:p>
            <a:r>
              <a:rPr lang="en-US" dirty="0"/>
              <a:t>YOLOv5x is the largest model, providing the highest level of accuracy.  It is more than fast enough for our purposes, able to run inference on our data at around 50 fps on available hardware.</a:t>
            </a:r>
          </a:p>
          <a:p>
            <a:endParaRPr lang="en-US" dirty="0"/>
          </a:p>
          <a:p>
            <a:r>
              <a:rPr lang="en-US" dirty="0"/>
              <a:t>Advanced object detection models such as YOLOv5 contain hundreds of layers, and are broken down into sections serving different purposes.  The model is trained on bounding boxes to indicate the locations of objects, and returns bounding boxes when used to detect objects.</a:t>
            </a:r>
          </a:p>
          <a:p>
            <a:endParaRPr lang="en-US" dirty="0"/>
          </a:p>
          <a:p>
            <a:r>
              <a:rPr lang="en-US" dirty="0"/>
              <a:t>Mosaic augmentation and horizontal flipping augmentations were </a:t>
            </a:r>
            <a:r>
              <a:rPr lang="en-US" dirty="0" err="1"/>
              <a:t>implimented</a:t>
            </a:r>
            <a:r>
              <a:rPr lang="en-US" dirty="0"/>
              <a:t> in the training set.</a:t>
            </a:r>
          </a:p>
        </p:txBody>
      </p:sp>
      <p:sp>
        <p:nvSpPr>
          <p:cNvPr id="4" name="Slide Number Placeholder 3"/>
          <p:cNvSpPr>
            <a:spLocks noGrp="1"/>
          </p:cNvSpPr>
          <p:nvPr>
            <p:ph type="sldNum" sz="quarter" idx="5"/>
          </p:nvPr>
        </p:nvSpPr>
        <p:spPr/>
        <p:txBody>
          <a:bodyPr/>
          <a:lstStyle/>
          <a:p>
            <a:fld id="{2F937A20-946F-4FE9-9157-769BA906E7B5}" type="slidenum">
              <a:rPr lang="en-US" smtClean="0"/>
              <a:t>8</a:t>
            </a:fld>
            <a:endParaRPr lang="en-US" dirty="0"/>
          </a:p>
        </p:txBody>
      </p:sp>
    </p:spTree>
    <p:extLst>
      <p:ext uri="{BB962C8B-B14F-4D97-AF65-F5344CB8AC3E}">
        <p14:creationId xmlns:p14="http://schemas.microsoft.com/office/powerpoint/2010/main" val="2759996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Conceptually this is what mosaic training looks like</a:t>
            </a:r>
          </a:p>
        </p:txBody>
      </p:sp>
      <p:sp>
        <p:nvSpPr>
          <p:cNvPr id="4" name="Slide Number Placeholder 3"/>
          <p:cNvSpPr>
            <a:spLocks noGrp="1"/>
          </p:cNvSpPr>
          <p:nvPr>
            <p:ph type="sldNum" sz="quarter" idx="5"/>
          </p:nvPr>
        </p:nvSpPr>
        <p:spPr/>
        <p:txBody>
          <a:bodyPr/>
          <a:lstStyle/>
          <a:p>
            <a:fld id="{2F937A20-946F-4FE9-9157-769BA906E7B5}" type="slidenum">
              <a:rPr lang="en-US" smtClean="0"/>
              <a:t>9</a:t>
            </a:fld>
            <a:endParaRPr lang="en-US" dirty="0"/>
          </a:p>
        </p:txBody>
      </p:sp>
    </p:spTree>
    <p:extLst>
      <p:ext uri="{BB962C8B-B14F-4D97-AF65-F5344CB8AC3E}">
        <p14:creationId xmlns:p14="http://schemas.microsoft.com/office/powerpoint/2010/main" val="286209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9745A9D-2034-43A0-8CC4-56A06FE630E6}" type="datetime1">
              <a:rPr lang="en-US" smtClean="0"/>
              <a:t>12/11/2020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9CFF6F-0C74-4A13-B58B-0388B11F7BDF}" type="datetime1">
              <a:rPr lang="en-US" smtClean="0"/>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47B6B-C82D-452C-9AF5-AE113117096C}" type="datetime1">
              <a:rPr lang="en-US" smtClean="0"/>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4BADD5-4D46-4D60-8999-54D1907EC62B}" type="datetime1">
              <a:rPr lang="en-US" smtClean="0"/>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A8AF52-A35B-49D6-9AAE-59CF99BF4750}" type="datetime1">
              <a:rPr lang="en-US" smtClean="0"/>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1FB979-2F5C-40FA-A13F-B6A00A8AA685}" type="datetime1">
              <a:rPr lang="en-US" smtClean="0"/>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DA4F0F-ADD7-41EA-8DC2-2E2A3502B34E}" type="datetime1">
              <a:rPr lang="en-US" smtClean="0"/>
              <a:t>12/11/2020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0CAA22-1073-4951-A48E-333A90A082F4}" type="datetime1">
              <a:rPr lang="en-US" smtClean="0"/>
              <a:t>12/11/2020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11681-0DF0-4920-8B35-57C3BE1FE277}" type="datetime1">
              <a:rPr lang="en-US" smtClean="0"/>
              <a:t>12/11/2020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8602C64-F8A6-4C16-A190-2317293DBE5C}" type="datetime1">
              <a:rPr lang="en-US" smtClean="0"/>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90C348E-FFE0-4E6D-ADF6-D74F6D9755A2}" type="datetime1">
              <a:rPr lang="en-US" smtClean="0"/>
              <a:t>12/11/2020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EF20994C-E75A-463D-B1FB-9A4B00C17887}" type="datetime1">
              <a:rPr lang="en-US" smtClean="0"/>
              <a:t>12/11/2020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3.avi"/><Relationship Id="rId7" Type="http://schemas.openxmlformats.org/officeDocument/2006/relationships/image" Target="../media/image16.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3.avi"/></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erial view of skyscrapers&#10;">
            <a:extLst>
              <a:ext uri="{FF2B5EF4-FFF2-40B4-BE49-F238E27FC236}">
                <a16:creationId xmlns:a16="http://schemas.microsoft.com/office/drawing/2014/main" id="{C2E432BE-5B0D-44E9-8E24-37DD769DEAB0}"/>
              </a:ext>
            </a:extLst>
          </p:cNvPr>
          <p:cNvPicPr>
            <a:picLocks noChangeAspect="1"/>
          </p:cNvPicPr>
          <p:nvPr/>
        </p:nvPicPr>
        <p:blipFill rotWithShape="1">
          <a:blip r:embed="rId3">
            <a:alphaModFix amt="40000"/>
          </a:blip>
          <a:srcRect t="7320" b="8411"/>
          <a:stretch/>
        </p:blipFill>
        <p:spPr>
          <a:xfrm>
            <a:off x="20" y="10"/>
            <a:ext cx="12191980" cy="6857990"/>
          </a:xfrm>
          <a:prstGeom prst="rect">
            <a:avLst/>
          </a:prstGeom>
        </p:spPr>
      </p:pic>
      <p:sp>
        <p:nvSpPr>
          <p:cNvPr id="2" name="Title 1">
            <a:extLst>
              <a:ext uri="{FF2B5EF4-FFF2-40B4-BE49-F238E27FC236}">
                <a16:creationId xmlns:a16="http://schemas.microsoft.com/office/drawing/2014/main" id="{F3F7B797-3BDC-40F9-8E80-CB0B0C130324}"/>
              </a:ext>
            </a:extLst>
          </p:cNvPr>
          <p:cNvSpPr>
            <a:spLocks noGrp="1"/>
          </p:cNvSpPr>
          <p:nvPr>
            <p:ph type="ctrTitle"/>
          </p:nvPr>
        </p:nvSpPr>
        <p:spPr>
          <a:xfrm>
            <a:off x="603504" y="770467"/>
            <a:ext cx="10782300" cy="3352800"/>
          </a:xfrm>
        </p:spPr>
        <p:txBody>
          <a:bodyPr>
            <a:normAutofit/>
          </a:bodyPr>
          <a:lstStyle/>
          <a:p>
            <a:r>
              <a:rPr lang="en-US" dirty="0">
                <a:solidFill>
                  <a:schemeClr val="tx1"/>
                </a:solidFill>
              </a:rPr>
              <a:t>Traffic Violation Detection</a:t>
            </a:r>
          </a:p>
        </p:txBody>
      </p:sp>
      <p:sp>
        <p:nvSpPr>
          <p:cNvPr id="3" name="Subtitle 2">
            <a:extLst>
              <a:ext uri="{FF2B5EF4-FFF2-40B4-BE49-F238E27FC236}">
                <a16:creationId xmlns:a16="http://schemas.microsoft.com/office/drawing/2014/main" id="{3902D97B-B3A5-4723-92DA-D3BB12BDECBA}"/>
              </a:ext>
            </a:extLst>
          </p:cNvPr>
          <p:cNvSpPr>
            <a:spLocks noGrp="1"/>
          </p:cNvSpPr>
          <p:nvPr>
            <p:ph type="subTitle" idx="1"/>
          </p:nvPr>
        </p:nvSpPr>
        <p:spPr>
          <a:xfrm>
            <a:off x="667512" y="4206876"/>
            <a:ext cx="9228201" cy="1645920"/>
          </a:xfrm>
        </p:spPr>
        <p:txBody>
          <a:bodyPr>
            <a:normAutofit/>
          </a:bodyPr>
          <a:lstStyle/>
          <a:p>
            <a:r>
              <a:rPr lang="en-US" dirty="0">
                <a:solidFill>
                  <a:schemeClr val="tx1"/>
                </a:solidFill>
              </a:rPr>
              <a:t>Joseph Rosenblum</a:t>
            </a:r>
          </a:p>
          <a:p>
            <a:r>
              <a:rPr lang="en-US" dirty="0">
                <a:solidFill>
                  <a:schemeClr val="tx1"/>
                </a:solidFill>
              </a:rPr>
              <a:t>DSI-US-13 EC Capstone</a:t>
            </a:r>
          </a:p>
        </p:txBody>
      </p:sp>
    </p:spTree>
    <p:extLst>
      <p:ext uri="{BB962C8B-B14F-4D97-AF65-F5344CB8AC3E}">
        <p14:creationId xmlns:p14="http://schemas.microsoft.com/office/powerpoint/2010/main" val="31303475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B1A5-BB1C-4293-81A8-B7635655FF96}"/>
              </a:ext>
            </a:extLst>
          </p:cNvPr>
          <p:cNvSpPr>
            <a:spLocks noGrp="1"/>
          </p:cNvSpPr>
          <p:nvPr>
            <p:ph type="title"/>
          </p:nvPr>
        </p:nvSpPr>
        <p:spPr/>
        <p:txBody>
          <a:bodyPr/>
          <a:lstStyle/>
          <a:p>
            <a:r>
              <a:rPr lang="en-US" dirty="0"/>
              <a:t>Output</a:t>
            </a:r>
          </a:p>
        </p:txBody>
      </p:sp>
      <p:sp>
        <p:nvSpPr>
          <p:cNvPr id="10" name="Cube 9">
            <a:extLst>
              <a:ext uri="{FF2B5EF4-FFF2-40B4-BE49-F238E27FC236}">
                <a16:creationId xmlns:a16="http://schemas.microsoft.com/office/drawing/2014/main" id="{FFB27070-87B7-40C6-B1A1-235C839F6553}"/>
              </a:ext>
            </a:extLst>
          </p:cNvPr>
          <p:cNvSpPr/>
          <p:nvPr/>
        </p:nvSpPr>
        <p:spPr>
          <a:xfrm>
            <a:off x="5478543" y="2934266"/>
            <a:ext cx="1234913" cy="982639"/>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Model</a:t>
            </a:r>
          </a:p>
        </p:txBody>
      </p:sp>
      <p:sp>
        <p:nvSpPr>
          <p:cNvPr id="11" name="Arrow: Right 10">
            <a:extLst>
              <a:ext uri="{FF2B5EF4-FFF2-40B4-BE49-F238E27FC236}">
                <a16:creationId xmlns:a16="http://schemas.microsoft.com/office/drawing/2014/main" id="{71EA0DBE-64DD-439C-9758-EBEFB05BF715}"/>
              </a:ext>
            </a:extLst>
          </p:cNvPr>
          <p:cNvSpPr/>
          <p:nvPr/>
        </p:nvSpPr>
        <p:spPr>
          <a:xfrm>
            <a:off x="7415765" y="3247964"/>
            <a:ext cx="703892" cy="355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398-20160429-07">
            <a:hlinkClick r:id="" action="ppaction://media"/>
            <a:extLst>
              <a:ext uri="{FF2B5EF4-FFF2-40B4-BE49-F238E27FC236}">
                <a16:creationId xmlns:a16="http://schemas.microsoft.com/office/drawing/2014/main" id="{16B71020-3C5E-4A8D-B930-2E7113BB0B4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085175" y="2112554"/>
            <a:ext cx="4695035" cy="3200400"/>
          </a:xfrm>
          <a:prstGeom prst="rect">
            <a:avLst/>
          </a:prstGeom>
        </p:spPr>
      </p:pic>
      <p:pic>
        <p:nvPicPr>
          <p:cNvPr id="13" name="398-20160429-07">
            <a:hlinkClick r:id="" action="ppaction://media"/>
            <a:extLst>
              <a:ext uri="{FF2B5EF4-FFF2-40B4-BE49-F238E27FC236}">
                <a16:creationId xmlns:a16="http://schemas.microsoft.com/office/drawing/2014/main" id="{96103208-E788-4B8E-9798-7B2EDBBA1932}"/>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411790" y="2067376"/>
            <a:ext cx="4694732" cy="3200400"/>
          </a:xfrm>
        </p:spPr>
      </p:pic>
      <p:sp>
        <p:nvSpPr>
          <p:cNvPr id="14" name="Arrow: Right 13">
            <a:extLst>
              <a:ext uri="{FF2B5EF4-FFF2-40B4-BE49-F238E27FC236}">
                <a16:creationId xmlns:a16="http://schemas.microsoft.com/office/drawing/2014/main" id="{28228A0F-C0AF-40D2-8936-A07F89F2E55D}"/>
              </a:ext>
            </a:extLst>
          </p:cNvPr>
          <p:cNvSpPr/>
          <p:nvPr/>
        </p:nvSpPr>
        <p:spPr>
          <a:xfrm>
            <a:off x="6815365" y="3285233"/>
            <a:ext cx="202706" cy="236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159BD2F-40BD-419C-8CF1-02C0D86EA771}"/>
              </a:ext>
            </a:extLst>
          </p:cNvPr>
          <p:cNvSpPr/>
          <p:nvPr/>
        </p:nvSpPr>
        <p:spPr>
          <a:xfrm>
            <a:off x="5174327" y="3307542"/>
            <a:ext cx="202706" cy="236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45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0" fill="hold"/>
                                        <p:tgtEl>
                                          <p:spTgt spid="13"/>
                                        </p:tgtEl>
                                      </p:cBhvr>
                                    </p:cmd>
                                  </p:childTnLst>
                                </p:cTn>
                              </p:par>
                            </p:childTnLst>
                          </p:cTn>
                        </p:par>
                        <p:par>
                          <p:cTn id="7" fill="hold">
                            <p:stCondLst>
                              <p:cond delay="50000"/>
                            </p:stCondLst>
                            <p:childTnLst>
                              <p:par>
                                <p:cTn id="8" presetID="1" presetClass="mediacall" presetSubtype="0" fill="hold" nodeType="afterEffect">
                                  <p:stCondLst>
                                    <p:cond delay="0"/>
                                  </p:stCondLst>
                                  <p:childTnLst>
                                    <p:cmd type="call" cmd="playFrom(0.0)">
                                      <p:cBhvr>
                                        <p:cTn id="9" dur="5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14043C7-C09A-494B-ABD6-4CC517696A56}"/>
              </a:ext>
            </a:extLst>
          </p:cNvPr>
          <p:cNvSpPr>
            <a:spLocks noGrp="1"/>
          </p:cNvSpPr>
          <p:nvPr>
            <p:ph type="title"/>
          </p:nvPr>
        </p:nvSpPr>
        <p:spPr>
          <a:xfrm>
            <a:off x="8173212" y="499533"/>
            <a:ext cx="3401568" cy="1920240"/>
          </a:xfrm>
        </p:spPr>
        <p:txBody>
          <a:bodyPr vert="horz" lIns="91440" tIns="45720" rIns="91440" bIns="45720" rtlCol="0" anchor="b">
            <a:normAutofit/>
          </a:bodyPr>
          <a:lstStyle/>
          <a:p>
            <a:r>
              <a:rPr lang="en-US" sz="4000" dirty="0">
                <a:solidFill>
                  <a:srgbClr val="FFFFFF"/>
                </a:solidFill>
              </a:rPr>
              <a:t>Model Evaluation</a:t>
            </a:r>
          </a:p>
        </p:txBody>
      </p:sp>
      <p:pic>
        <p:nvPicPr>
          <p:cNvPr id="5" name="Content Placeholder 4">
            <a:extLst>
              <a:ext uri="{FF2B5EF4-FFF2-40B4-BE49-F238E27FC236}">
                <a16:creationId xmlns:a16="http://schemas.microsoft.com/office/drawing/2014/main" id="{D5B76BCF-5C95-4461-9A96-93B2268224B5}"/>
              </a:ext>
            </a:extLst>
          </p:cNvPr>
          <p:cNvPicPr>
            <a:picLocks noGrp="1" noChangeAspect="1"/>
          </p:cNvPicPr>
          <p:nvPr>
            <p:ph idx="1"/>
          </p:nvPr>
        </p:nvPicPr>
        <p:blipFill rotWithShape="1">
          <a:blip r:embed="rId3"/>
          <a:srcRect r="33474"/>
          <a:stretch/>
        </p:blipFill>
        <p:spPr>
          <a:xfrm>
            <a:off x="902489" y="640080"/>
            <a:ext cx="5741548" cy="5588101"/>
          </a:xfrm>
          <a:prstGeom prst="rect">
            <a:avLst/>
          </a:prstGeom>
        </p:spPr>
      </p:pic>
      <p:sp>
        <p:nvSpPr>
          <p:cNvPr id="8" name="TextBox 7">
            <a:extLst>
              <a:ext uri="{FF2B5EF4-FFF2-40B4-BE49-F238E27FC236}">
                <a16:creationId xmlns:a16="http://schemas.microsoft.com/office/drawing/2014/main" id="{E834A82D-6D27-4A61-A32B-EF04031DBE4F}"/>
              </a:ext>
            </a:extLst>
          </p:cNvPr>
          <p:cNvSpPr txBox="1"/>
          <p:nvPr/>
        </p:nvSpPr>
        <p:spPr>
          <a:xfrm>
            <a:off x="8173212" y="2419773"/>
            <a:ext cx="3516280" cy="3249507"/>
          </a:xfrm>
          <a:prstGeom prst="rect">
            <a:avLst/>
          </a:prstGeom>
        </p:spPr>
        <p:txBody>
          <a:bodyPr vert="horz" lIns="91440" tIns="45720" rIns="91440" bIns="45720" rtlCol="0">
            <a:normAutofit/>
          </a:bodyPr>
          <a:lstStyle/>
          <a:p>
            <a:pPr defTabSz="914400">
              <a:lnSpc>
                <a:spcPct val="85000"/>
              </a:lnSpc>
              <a:spcAft>
                <a:spcPts val="600"/>
              </a:spcAft>
            </a:pPr>
            <a:r>
              <a:rPr lang="en-US" dirty="0">
                <a:solidFill>
                  <a:srgbClr val="FFFFFF"/>
                </a:solidFill>
              </a:rPr>
              <a:t>A mean average precision 0f .852 is a strong result for this data.</a:t>
            </a:r>
          </a:p>
          <a:p>
            <a:pPr defTabSz="914400">
              <a:lnSpc>
                <a:spcPct val="85000"/>
              </a:lnSpc>
              <a:spcAft>
                <a:spcPts val="600"/>
              </a:spcAft>
              <a:buFont typeface="Arial" pitchFamily="34" charset="0"/>
              <a:buChar char=" "/>
            </a:pPr>
            <a:endParaRPr lang="en-US" dirty="0">
              <a:solidFill>
                <a:srgbClr val="FFFFFF"/>
              </a:solidFill>
            </a:endParaRPr>
          </a:p>
          <a:p>
            <a:pPr defTabSz="914400">
              <a:lnSpc>
                <a:spcPct val="85000"/>
              </a:lnSpc>
              <a:spcAft>
                <a:spcPts val="600"/>
              </a:spcAft>
            </a:pPr>
            <a:r>
              <a:rPr lang="en-US" dirty="0">
                <a:solidFill>
                  <a:srgbClr val="FFFFFF"/>
                </a:solidFill>
              </a:rPr>
              <a:t>These results should be considered the baseline.</a:t>
            </a:r>
          </a:p>
          <a:p>
            <a:pPr defTabSz="914400">
              <a:lnSpc>
                <a:spcPct val="85000"/>
              </a:lnSpc>
              <a:spcAft>
                <a:spcPts val="600"/>
              </a:spcAft>
              <a:buFont typeface="Arial" pitchFamily="34" charset="0"/>
              <a:buChar char=" "/>
            </a:pPr>
            <a:endParaRPr lang="en-US" dirty="0">
              <a:solidFill>
                <a:srgbClr val="FFFFFF"/>
              </a:solidFill>
            </a:endParaRPr>
          </a:p>
          <a:p>
            <a:pPr defTabSz="914400">
              <a:lnSpc>
                <a:spcPct val="85000"/>
              </a:lnSpc>
              <a:spcAft>
                <a:spcPts val="600"/>
              </a:spcAft>
            </a:pPr>
            <a:r>
              <a:rPr lang="en-US" dirty="0">
                <a:solidFill>
                  <a:srgbClr val="FFFFFF"/>
                </a:solidFill>
              </a:rPr>
              <a:t>The model has much higher confidence in classifying vehicles at the front of intersections, which are those we are most interested in.</a:t>
            </a:r>
          </a:p>
        </p:txBody>
      </p:sp>
      <p:sp>
        <p:nvSpPr>
          <p:cNvPr id="7" name="Rectangle 6">
            <a:extLst>
              <a:ext uri="{FF2B5EF4-FFF2-40B4-BE49-F238E27FC236}">
                <a16:creationId xmlns:a16="http://schemas.microsoft.com/office/drawing/2014/main" id="{E7944152-E314-4982-B7A4-CED8994A280E}"/>
              </a:ext>
            </a:extLst>
          </p:cNvPr>
          <p:cNvSpPr/>
          <p:nvPr/>
        </p:nvSpPr>
        <p:spPr>
          <a:xfrm>
            <a:off x="7555992" y="5816600"/>
            <a:ext cx="4636008" cy="104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a:extLst>
              <a:ext uri="{FF2B5EF4-FFF2-40B4-BE49-F238E27FC236}">
                <a16:creationId xmlns:a16="http://schemas.microsoft.com/office/drawing/2014/main" id="{FEAFF843-1FE6-43B4-8785-4A0C48AF7552}"/>
              </a:ext>
            </a:extLst>
          </p:cNvPr>
          <p:cNvPicPr>
            <a:picLocks noChangeAspect="1"/>
          </p:cNvPicPr>
          <p:nvPr/>
        </p:nvPicPr>
        <p:blipFill rotWithShape="1">
          <a:blip r:embed="rId3"/>
          <a:srcRect l="67387" t="4375" r="2114" b="81862"/>
          <a:stretch/>
        </p:blipFill>
        <p:spPr>
          <a:xfrm>
            <a:off x="6900164" y="6019800"/>
            <a:ext cx="2108201" cy="635000"/>
          </a:xfrm>
          <a:prstGeom prst="rect">
            <a:avLst/>
          </a:prstGeom>
        </p:spPr>
      </p:pic>
    </p:spTree>
    <p:extLst>
      <p:ext uri="{BB962C8B-B14F-4D97-AF65-F5344CB8AC3E}">
        <p14:creationId xmlns:p14="http://schemas.microsoft.com/office/powerpoint/2010/main" val="1522386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14043C7-C09A-494B-ABD6-4CC517696A56}"/>
              </a:ext>
            </a:extLst>
          </p:cNvPr>
          <p:cNvSpPr>
            <a:spLocks noGrp="1"/>
          </p:cNvSpPr>
          <p:nvPr>
            <p:ph type="title"/>
          </p:nvPr>
        </p:nvSpPr>
        <p:spPr>
          <a:xfrm>
            <a:off x="8173212" y="499533"/>
            <a:ext cx="3401568" cy="1920240"/>
          </a:xfrm>
        </p:spPr>
        <p:txBody>
          <a:bodyPr vert="horz" lIns="91440" tIns="45720" rIns="91440" bIns="45720" rtlCol="0" anchor="b">
            <a:normAutofit/>
          </a:bodyPr>
          <a:lstStyle/>
          <a:p>
            <a:r>
              <a:rPr lang="en-US" sz="4000">
                <a:solidFill>
                  <a:srgbClr val="FFFFFF"/>
                </a:solidFill>
              </a:rPr>
              <a:t>Project Evaluation</a:t>
            </a:r>
          </a:p>
        </p:txBody>
      </p:sp>
      <p:pic>
        <p:nvPicPr>
          <p:cNvPr id="7" name="Content Placeholder 6" descr="Text&#10;&#10;Description automatically generated">
            <a:extLst>
              <a:ext uri="{FF2B5EF4-FFF2-40B4-BE49-F238E27FC236}">
                <a16:creationId xmlns:a16="http://schemas.microsoft.com/office/drawing/2014/main" id="{B13B4152-EE9E-4041-A01B-80917A5A4F92}"/>
              </a:ext>
            </a:extLst>
          </p:cNvPr>
          <p:cNvPicPr>
            <a:picLocks noGrp="1" noChangeAspect="1"/>
          </p:cNvPicPr>
          <p:nvPr>
            <p:ph idx="1"/>
          </p:nvPr>
        </p:nvPicPr>
        <p:blipFill rotWithShape="1">
          <a:blip r:embed="rId3"/>
          <a:srcRect l="1583" t="-5" b="-207"/>
          <a:stretch/>
        </p:blipFill>
        <p:spPr>
          <a:xfrm>
            <a:off x="1" y="914399"/>
            <a:ext cx="7555992" cy="5039361"/>
          </a:xfrm>
          <a:prstGeom prst="rect">
            <a:avLst/>
          </a:prstGeom>
        </p:spPr>
      </p:pic>
      <p:sp>
        <p:nvSpPr>
          <p:cNvPr id="9" name="TextBox 8">
            <a:extLst>
              <a:ext uri="{FF2B5EF4-FFF2-40B4-BE49-F238E27FC236}">
                <a16:creationId xmlns:a16="http://schemas.microsoft.com/office/drawing/2014/main" id="{789592A2-932E-4769-BEDD-5B77B64B58DE}"/>
              </a:ext>
            </a:extLst>
          </p:cNvPr>
          <p:cNvSpPr txBox="1"/>
          <p:nvPr/>
        </p:nvSpPr>
        <p:spPr>
          <a:xfrm>
            <a:off x="8173212" y="2419773"/>
            <a:ext cx="3401568" cy="3358092"/>
          </a:xfrm>
          <a:prstGeom prst="rect">
            <a:avLst/>
          </a:prstGeom>
        </p:spPr>
        <p:txBody>
          <a:bodyPr vert="horz" lIns="91440" tIns="45720" rIns="91440" bIns="45720" rtlCol="0">
            <a:normAutofit/>
          </a:bodyPr>
          <a:lstStyle/>
          <a:p>
            <a:pPr defTabSz="914400">
              <a:lnSpc>
                <a:spcPct val="85000"/>
              </a:lnSpc>
              <a:spcAft>
                <a:spcPts val="600"/>
              </a:spcAft>
            </a:pPr>
            <a:r>
              <a:rPr lang="en-US" dirty="0">
                <a:solidFill>
                  <a:schemeClr val="bg1"/>
                </a:solidFill>
              </a:rPr>
              <a:t>Established criteria can be monitored and met:</a:t>
            </a:r>
          </a:p>
          <a:p>
            <a:pPr marL="396875" indent="-336550" defTabSz="914400">
              <a:lnSpc>
                <a:spcPct val="85000"/>
              </a:lnSpc>
              <a:spcAft>
                <a:spcPts val="600"/>
              </a:spcAft>
              <a:buFont typeface="Calibri Light" panose="020F0302020204030204" pitchFamily="34" charset="0"/>
              <a:buChar char="–"/>
            </a:pPr>
            <a:r>
              <a:rPr lang="en-US" dirty="0">
                <a:solidFill>
                  <a:schemeClr val="bg1"/>
                </a:solidFill>
              </a:rPr>
              <a:t>Vehicle within crosswalk</a:t>
            </a:r>
          </a:p>
          <a:p>
            <a:pPr marL="396875" indent="-336550" defTabSz="914400">
              <a:lnSpc>
                <a:spcPct val="85000"/>
              </a:lnSpc>
              <a:spcAft>
                <a:spcPts val="600"/>
              </a:spcAft>
              <a:buFont typeface="Calibri Light" panose="020F0302020204030204" pitchFamily="34" charset="0"/>
              <a:buChar char="–"/>
            </a:pPr>
            <a:r>
              <a:rPr lang="en-US" dirty="0">
                <a:solidFill>
                  <a:schemeClr val="bg1"/>
                </a:solidFill>
              </a:rPr>
              <a:t>Don’t walk signal is lit</a:t>
            </a:r>
          </a:p>
          <a:p>
            <a:pPr marL="396875" indent="-336550" defTabSz="914400">
              <a:lnSpc>
                <a:spcPct val="85000"/>
              </a:lnSpc>
              <a:spcAft>
                <a:spcPts val="600"/>
              </a:spcAft>
              <a:buFont typeface="Calibri Light" panose="020F0302020204030204" pitchFamily="34" charset="0"/>
              <a:buChar char="–"/>
            </a:pPr>
            <a:r>
              <a:rPr lang="en-US" dirty="0">
                <a:solidFill>
                  <a:schemeClr val="bg1"/>
                </a:solidFill>
              </a:rPr>
              <a:t>Conditions existed over x seconds</a:t>
            </a:r>
          </a:p>
        </p:txBody>
      </p:sp>
    </p:spTree>
    <p:extLst>
      <p:ext uri="{BB962C8B-B14F-4D97-AF65-F5344CB8AC3E}">
        <p14:creationId xmlns:p14="http://schemas.microsoft.com/office/powerpoint/2010/main" val="144667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218665-EA77-40EC-8172-4F17E2DED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74761-D8FF-4E01-B42C-F1C4EA4C27A8}"/>
              </a:ext>
            </a:extLst>
          </p:cNvPr>
          <p:cNvSpPr>
            <a:spLocks noGrp="1"/>
          </p:cNvSpPr>
          <p:nvPr>
            <p:ph type="title"/>
          </p:nvPr>
        </p:nvSpPr>
        <p:spPr>
          <a:xfrm>
            <a:off x="8199458" y="643467"/>
            <a:ext cx="3349075" cy="5584296"/>
          </a:xfrm>
        </p:spPr>
        <p:txBody>
          <a:bodyPr vert="horz" lIns="91440" tIns="45720" rIns="91440" bIns="45720" rtlCol="0" anchor="ctr">
            <a:normAutofit/>
          </a:bodyPr>
          <a:lstStyle/>
          <a:p>
            <a:r>
              <a:rPr lang="en-US" sz="4000">
                <a:solidFill>
                  <a:srgbClr val="FFFFFF"/>
                </a:solidFill>
              </a:rPr>
              <a:t>Conclusion</a:t>
            </a:r>
          </a:p>
        </p:txBody>
      </p:sp>
      <p:graphicFrame>
        <p:nvGraphicFramePr>
          <p:cNvPr id="6" name="TextBox 3">
            <a:extLst>
              <a:ext uri="{FF2B5EF4-FFF2-40B4-BE49-F238E27FC236}">
                <a16:creationId xmlns:a16="http://schemas.microsoft.com/office/drawing/2014/main" id="{580291CF-4304-4669-B115-E36BD4DE9DED}"/>
              </a:ext>
            </a:extLst>
          </p:cNvPr>
          <p:cNvGraphicFramePr/>
          <p:nvPr>
            <p:extLst>
              <p:ext uri="{D42A27DB-BD31-4B8C-83A1-F6EECF244321}">
                <p14:modId xmlns:p14="http://schemas.microsoft.com/office/powerpoint/2010/main" val="846746506"/>
              </p:ext>
            </p:extLst>
          </p:nvPr>
        </p:nvGraphicFramePr>
        <p:xfrm>
          <a:off x="633413" y="684213"/>
          <a:ext cx="6278562" cy="5543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3878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CDCAC3-DA3C-4DC7-BFD6-55EF1E3EAF30}"/>
              </a:ext>
            </a:extLst>
          </p:cNvPr>
          <p:cNvSpPr/>
          <p:nvPr/>
        </p:nvSpPr>
        <p:spPr>
          <a:xfrm>
            <a:off x="481012" y="1895364"/>
            <a:ext cx="4854185" cy="4463103"/>
          </a:xfrm>
          <a:prstGeom prst="homePlate">
            <a:avLst>
              <a:gd name="adj" fmla="val 10266"/>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9EDA4-993D-414D-B813-D4D266CAF3FD}"/>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7323BF4-E719-4A01-9B13-E52F05500494}"/>
              </a:ext>
            </a:extLst>
          </p:cNvPr>
          <p:cNvSpPr>
            <a:spLocks noGrp="1"/>
          </p:cNvSpPr>
          <p:nvPr>
            <p:ph idx="1"/>
          </p:nvPr>
        </p:nvSpPr>
        <p:spPr>
          <a:xfrm>
            <a:off x="5390272" y="1840008"/>
            <a:ext cx="6742748" cy="3766185"/>
          </a:xfrm>
        </p:spPr>
        <p:txBody>
          <a:bodyPr>
            <a:normAutofit/>
          </a:bodyPr>
          <a:lstStyle/>
          <a:p>
            <a:pPr marL="228600" indent="-228600">
              <a:buFont typeface="Arial" panose="020B0604020202020204" pitchFamily="34" charset="0"/>
              <a:buChar char="•"/>
            </a:pPr>
            <a:r>
              <a:rPr lang="en-US" dirty="0"/>
              <a:t>Use intersection score to judge how deep into the crosswalk a vehicle is rather than a binary determination</a:t>
            </a:r>
          </a:p>
          <a:p>
            <a:pPr marL="228600" indent="-228600">
              <a:buFont typeface="Arial" panose="020B0604020202020204" pitchFamily="34" charset="0"/>
              <a:buChar char="•"/>
            </a:pPr>
            <a:r>
              <a:rPr lang="en-US" dirty="0"/>
              <a:t>Adding a method to tracking objects, rather than trying to determine action from a single image. </a:t>
            </a:r>
          </a:p>
          <a:p>
            <a:pPr marL="228600" indent="-228600">
              <a:buFont typeface="Arial" panose="020B0604020202020204" pitchFamily="34" charset="0"/>
              <a:buChar char="•"/>
            </a:pPr>
            <a:r>
              <a:rPr lang="en-US" dirty="0"/>
              <a:t>Detect more objects, such as busses, bikes &amp; pedestrians</a:t>
            </a:r>
          </a:p>
          <a:p>
            <a:endParaRPr lang="en-US" dirty="0"/>
          </a:p>
        </p:txBody>
      </p:sp>
      <p:grpSp>
        <p:nvGrpSpPr>
          <p:cNvPr id="10" name="Group 9">
            <a:extLst>
              <a:ext uri="{FF2B5EF4-FFF2-40B4-BE49-F238E27FC236}">
                <a16:creationId xmlns:a16="http://schemas.microsoft.com/office/drawing/2014/main" id="{E0B78954-E9EC-4C56-9956-9D515CA9551F}"/>
              </a:ext>
            </a:extLst>
          </p:cNvPr>
          <p:cNvGrpSpPr/>
          <p:nvPr/>
        </p:nvGrpSpPr>
        <p:grpSpPr>
          <a:xfrm>
            <a:off x="6840713" y="4863639"/>
            <a:ext cx="3550920" cy="809049"/>
            <a:chOff x="7185760" y="4558060"/>
            <a:chExt cx="3550920" cy="809049"/>
          </a:xfrm>
        </p:grpSpPr>
        <p:sp>
          <p:nvSpPr>
            <p:cNvPr id="4" name="Parallelogram 3">
              <a:extLst>
                <a:ext uri="{FF2B5EF4-FFF2-40B4-BE49-F238E27FC236}">
                  <a16:creationId xmlns:a16="http://schemas.microsoft.com/office/drawing/2014/main" id="{9CD1B7D3-2265-4894-B351-0CD440DDC785}"/>
                </a:ext>
              </a:extLst>
            </p:cNvPr>
            <p:cNvSpPr/>
            <p:nvPr/>
          </p:nvSpPr>
          <p:spPr>
            <a:xfrm rot="20477216">
              <a:off x="7185760" y="4882339"/>
              <a:ext cx="3550920" cy="484770"/>
            </a:xfrm>
            <a:prstGeom prst="parallelogram">
              <a:avLst>
                <a:gd name="adj" fmla="val 4126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5EEEF4-4EAB-449A-A52D-79916BFB0985}"/>
                </a:ext>
              </a:extLst>
            </p:cNvPr>
            <p:cNvSpPr/>
            <p:nvPr/>
          </p:nvSpPr>
          <p:spPr>
            <a:xfrm>
              <a:off x="8446842" y="4558060"/>
              <a:ext cx="624840" cy="457200"/>
            </a:xfrm>
            <a:prstGeom prst="rect">
              <a:avLst/>
            </a:prstGeom>
            <a:solidFill>
              <a:schemeClr val="bg2">
                <a:lumMod val="5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6" name="Rectangle 5">
              <a:extLst>
                <a:ext uri="{FF2B5EF4-FFF2-40B4-BE49-F238E27FC236}">
                  <a16:creationId xmlns:a16="http://schemas.microsoft.com/office/drawing/2014/main" id="{2498D5BE-C8D6-484F-8727-E6280F4FB7A2}"/>
                </a:ext>
              </a:extLst>
            </p:cNvPr>
            <p:cNvSpPr/>
            <p:nvPr/>
          </p:nvSpPr>
          <p:spPr>
            <a:xfrm>
              <a:off x="9691833" y="4558060"/>
              <a:ext cx="624840" cy="457200"/>
            </a:xfrm>
            <a:prstGeom prst="rect">
              <a:avLst/>
            </a:prstGeom>
            <a:solidFill>
              <a:schemeClr val="bg2">
                <a:lumMod val="5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=85</a:t>
              </a:r>
            </a:p>
          </p:txBody>
        </p:sp>
      </p:grpSp>
      <p:pic>
        <p:nvPicPr>
          <p:cNvPr id="7" name="Picture 6" descr="A picture containing green, street, sitting, person&#10;&#10;Description automatically generated">
            <a:extLst>
              <a:ext uri="{FF2B5EF4-FFF2-40B4-BE49-F238E27FC236}">
                <a16:creationId xmlns:a16="http://schemas.microsoft.com/office/drawing/2014/main" id="{A06B344E-FD5D-45C9-930A-DE2AD35D0BF8}"/>
              </a:ext>
            </a:extLst>
          </p:cNvPr>
          <p:cNvPicPr>
            <a:picLocks noChangeAspect="1"/>
          </p:cNvPicPr>
          <p:nvPr/>
        </p:nvPicPr>
        <p:blipFill rotWithShape="1">
          <a:blip r:embed="rId3"/>
          <a:srcRect l="7943" t="14601" r="25496"/>
          <a:stretch/>
        </p:blipFill>
        <p:spPr>
          <a:xfrm>
            <a:off x="481012" y="3219718"/>
            <a:ext cx="3588068" cy="3138749"/>
          </a:xfrm>
          <a:prstGeom prst="rect">
            <a:avLst/>
          </a:prstGeom>
        </p:spPr>
      </p:pic>
      <p:sp>
        <p:nvSpPr>
          <p:cNvPr id="9" name="TextBox 8">
            <a:extLst>
              <a:ext uri="{FF2B5EF4-FFF2-40B4-BE49-F238E27FC236}">
                <a16:creationId xmlns:a16="http://schemas.microsoft.com/office/drawing/2014/main" id="{5EFB19F2-C316-4001-A459-940464F8B621}"/>
              </a:ext>
            </a:extLst>
          </p:cNvPr>
          <p:cNvSpPr txBox="1"/>
          <p:nvPr/>
        </p:nvSpPr>
        <p:spPr>
          <a:xfrm>
            <a:off x="481012" y="1895365"/>
            <a:ext cx="4624388" cy="1200329"/>
          </a:xfrm>
          <a:prstGeom prst="rect">
            <a:avLst/>
          </a:prstGeom>
          <a:noFill/>
        </p:spPr>
        <p:txBody>
          <a:bodyPr wrap="square">
            <a:spAutoFit/>
          </a:bodyPr>
          <a:lstStyle/>
          <a:p>
            <a:pPr marL="228600" indent="-228600">
              <a:buFont typeface="Arial" panose="020B0604020202020204" pitchFamily="34" charset="0"/>
              <a:buChar char="•"/>
            </a:pPr>
            <a:r>
              <a:rPr lang="en-US" sz="2400" dirty="0">
                <a:solidFill>
                  <a:schemeClr val="tx1">
                    <a:lumMod val="65000"/>
                    <a:lumOff val="35000"/>
                  </a:schemeClr>
                </a:solidFill>
                <a:latin typeface="+mj-lt"/>
              </a:rPr>
              <a:t>Represent crosswalks as linear equation to account for crosswalks not being straight lines</a:t>
            </a:r>
          </a:p>
        </p:txBody>
      </p:sp>
    </p:spTree>
    <p:extLst>
      <p:ext uri="{BB962C8B-B14F-4D97-AF65-F5344CB8AC3E}">
        <p14:creationId xmlns:p14="http://schemas.microsoft.com/office/powerpoint/2010/main" val="705613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4AB4-6A1A-416B-9FA3-3EB32DC56F14}"/>
              </a:ext>
            </a:extLst>
          </p:cNvPr>
          <p:cNvSpPr>
            <a:spLocks noGrp="1"/>
          </p:cNvSpPr>
          <p:nvPr>
            <p:ph type="title"/>
          </p:nvPr>
        </p:nvSpPr>
        <p:spPr/>
        <p:txBody>
          <a:bodyPr/>
          <a:lstStyle/>
          <a:p>
            <a:r>
              <a:rPr lang="en-US" dirty="0"/>
              <a:t>Even Further Next Steps</a:t>
            </a:r>
          </a:p>
        </p:txBody>
      </p:sp>
      <p:sp>
        <p:nvSpPr>
          <p:cNvPr id="3" name="Content Placeholder 2">
            <a:extLst>
              <a:ext uri="{FF2B5EF4-FFF2-40B4-BE49-F238E27FC236}">
                <a16:creationId xmlns:a16="http://schemas.microsoft.com/office/drawing/2014/main" id="{7049D244-A6D4-40FD-BDF7-311AA0052396}"/>
              </a:ext>
            </a:extLst>
          </p:cNvPr>
          <p:cNvSpPr>
            <a:spLocks noGrp="1"/>
          </p:cNvSpPr>
          <p:nvPr>
            <p:ph idx="1"/>
          </p:nvPr>
        </p:nvSpPr>
        <p:spPr>
          <a:xfrm>
            <a:off x="657224" y="1828800"/>
            <a:ext cx="11103864" cy="3766185"/>
          </a:xfrm>
        </p:spPr>
        <p:txBody>
          <a:bodyPr>
            <a:noAutofit/>
          </a:bodyPr>
          <a:lstStyle/>
          <a:p>
            <a:pPr marL="228600" indent="-228600">
              <a:lnSpc>
                <a:spcPct val="160000"/>
              </a:lnSpc>
              <a:buFont typeface="Arial" panose="020B0604020202020204" pitchFamily="34" charset="0"/>
              <a:buChar char="•"/>
            </a:pPr>
            <a:r>
              <a:rPr lang="en-US" sz="2000" dirty="0"/>
              <a:t>Detect the crosswalk or even street itself; use perspective to deepen understanding of what is happening</a:t>
            </a:r>
          </a:p>
          <a:p>
            <a:pPr marL="228600" indent="-228600">
              <a:lnSpc>
                <a:spcPct val="160000"/>
              </a:lnSpc>
              <a:buFont typeface="Arial" panose="020B0604020202020204" pitchFamily="34" charset="0"/>
              <a:buChar char="•"/>
            </a:pPr>
            <a:r>
              <a:rPr lang="en-US" sz="2000" dirty="0"/>
              <a:t>There needs to be a plate reader incorporated to be able to issue a ticket. Much higher-resolution images would be needed to achieve this, which could be:</a:t>
            </a:r>
          </a:p>
          <a:p>
            <a:pPr marL="685800" lvl="1">
              <a:lnSpc>
                <a:spcPct val="160000"/>
              </a:lnSpc>
              <a:buFont typeface="Courier New" panose="02070309020205020404" pitchFamily="49" charset="0"/>
              <a:buChar char="o"/>
            </a:pPr>
            <a:r>
              <a:rPr lang="en-US" sz="2000" dirty="0"/>
              <a:t>another layer of object detection that occurs after vehicle of interest is identified. Use a mask based on the bounding box of the vehicle to look for license plate / characters.</a:t>
            </a:r>
          </a:p>
          <a:p>
            <a:pPr marL="685800" lvl="1">
              <a:lnSpc>
                <a:spcPct val="160000"/>
              </a:lnSpc>
              <a:buFont typeface="Courier New" panose="02070309020205020404" pitchFamily="49" charset="0"/>
              <a:buChar char="o"/>
            </a:pPr>
            <a:r>
              <a:rPr lang="en-US" sz="2000" dirty="0"/>
              <a:t>a vehicle sorted by its attributes can be attached to a license plate, once that has been established. Possibly from another camera. A pool of vehicles in an area can be tracked this way.</a:t>
            </a:r>
          </a:p>
          <a:p>
            <a:pPr marL="228600" indent="-228600">
              <a:lnSpc>
                <a:spcPct val="160000"/>
              </a:lnSpc>
              <a:buFont typeface="Arial" panose="020B0604020202020204" pitchFamily="34" charset="0"/>
              <a:buChar char="•"/>
            </a:pPr>
            <a:r>
              <a:rPr lang="en-US" sz="2000" dirty="0"/>
              <a:t>Experiment with adding a classification model such as a gradient boost to evaluate violations</a:t>
            </a:r>
          </a:p>
          <a:p>
            <a:endParaRPr lang="en-US" dirty="0"/>
          </a:p>
        </p:txBody>
      </p:sp>
    </p:spTree>
    <p:extLst>
      <p:ext uri="{BB962C8B-B14F-4D97-AF65-F5344CB8AC3E}">
        <p14:creationId xmlns:p14="http://schemas.microsoft.com/office/powerpoint/2010/main" val="4188017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95B16AA6-38F5-445A-A8C3-DAF775B2770C}"/>
              </a:ext>
            </a:extLst>
          </p:cNvPr>
          <p:cNvGraphicFramePr>
            <a:graphicFrameLocks noGrp="1"/>
          </p:cNvGraphicFramePr>
          <p:nvPr>
            <p:ph idx="1"/>
            <p:extLst>
              <p:ext uri="{D42A27DB-BD31-4B8C-83A1-F6EECF244321}">
                <p14:modId xmlns:p14="http://schemas.microsoft.com/office/powerpoint/2010/main" val="1735945660"/>
              </p:ext>
            </p:extLst>
          </p:nvPr>
        </p:nvGraphicFramePr>
        <p:xfrm>
          <a:off x="762001" y="1654387"/>
          <a:ext cx="10317479" cy="4705773"/>
        </p:xfrm>
        <a:graphic>
          <a:graphicData uri="http://schemas.openxmlformats.org/drawingml/2006/table">
            <a:tbl>
              <a:tblPr bandRow="1">
                <a:tableStyleId>{5C22544A-7EE6-4342-B048-85BDC9FD1C3A}</a:tableStyleId>
              </a:tblPr>
              <a:tblGrid>
                <a:gridCol w="10317479">
                  <a:extLst>
                    <a:ext uri="{9D8B030D-6E8A-4147-A177-3AD203B41FA5}">
                      <a16:colId xmlns:a16="http://schemas.microsoft.com/office/drawing/2014/main" val="1679447928"/>
                    </a:ext>
                  </a:extLst>
                </a:gridCol>
              </a:tblGrid>
              <a:tr h="697653">
                <a:tc>
                  <a:txBody>
                    <a:bodyPr/>
                    <a:lstStyle/>
                    <a:p>
                      <a:pPr marL="517525" marR="0" lvl="0" indent="-395288" algn="l" defTabSz="914400" rtl="0" eaLnBrk="1" fontAlgn="auto" latinLnBrk="0" hangingPunct="1">
                        <a:lnSpc>
                          <a:spcPct val="100000"/>
                        </a:lnSpc>
                        <a:spcBef>
                          <a:spcPts val="0"/>
                        </a:spcBef>
                        <a:spcAft>
                          <a:spcPts val="0"/>
                        </a:spcAft>
                        <a:buClrTx/>
                        <a:buSzTx/>
                        <a:buFont typeface="+mj-lt"/>
                        <a:buAutoNum type="arabicPeriod"/>
                        <a:tabLst/>
                        <a:defRPr/>
                      </a:pPr>
                      <a:r>
                        <a:rPr lang="en-US" sz="2800" b="1" dirty="0">
                          <a:solidFill>
                            <a:schemeClr val="tx1">
                              <a:lumMod val="65000"/>
                              <a:lumOff val="35000"/>
                            </a:schemeClr>
                          </a:solidFill>
                        </a:rPr>
                        <a:t>Executive Summary</a:t>
                      </a:r>
                    </a:p>
                  </a:txBody>
                  <a:tcPr anchor="ctr">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672227050"/>
                  </a:ext>
                </a:extLst>
              </a:tr>
              <a:tr h="579120">
                <a:tc>
                  <a:txBody>
                    <a:bodyPr/>
                    <a:lstStyle/>
                    <a:p>
                      <a:pPr marL="514350" marR="0" lvl="0" indent="-392113"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800" b="1" dirty="0">
                          <a:solidFill>
                            <a:schemeClr val="tx1">
                              <a:lumMod val="65000"/>
                              <a:lumOff val="35000"/>
                            </a:schemeClr>
                          </a:solidFill>
                        </a:rPr>
                        <a:t>Problem</a:t>
                      </a:r>
                    </a:p>
                  </a:txBody>
                  <a:tcPr anchor="ctr">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559470450"/>
                  </a:ext>
                </a:extLst>
              </a:tr>
              <a:tr h="685800">
                <a:tc>
                  <a:txBody>
                    <a:bodyPr/>
                    <a:lstStyle/>
                    <a:p>
                      <a:pPr marL="514350" marR="0" lvl="0" indent="-392113"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2800" b="1" dirty="0">
                          <a:solidFill>
                            <a:schemeClr val="tx1">
                              <a:lumMod val="65000"/>
                              <a:lumOff val="35000"/>
                            </a:schemeClr>
                          </a:solidFill>
                        </a:rPr>
                        <a:t>Methodology</a:t>
                      </a:r>
                    </a:p>
                  </a:txBody>
                  <a:tcPr anchor="ctr">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602782702"/>
                  </a:ext>
                </a:extLst>
              </a:tr>
              <a:tr h="685800">
                <a:tc>
                  <a:txBody>
                    <a:bodyPr/>
                    <a:lstStyle/>
                    <a:p>
                      <a:pPr marL="514350" marR="0" lvl="0" indent="-392113"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2800" b="1" dirty="0">
                          <a:solidFill>
                            <a:schemeClr val="tx1">
                              <a:lumMod val="65000"/>
                              <a:lumOff val="35000"/>
                            </a:schemeClr>
                          </a:solidFill>
                        </a:rPr>
                        <a:t>Data</a:t>
                      </a:r>
                    </a:p>
                  </a:txBody>
                  <a:tcPr anchor="ctr">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270342966"/>
                  </a:ext>
                </a:extLst>
              </a:tr>
              <a:tr h="685800">
                <a:tc>
                  <a:txBody>
                    <a:bodyPr/>
                    <a:lstStyle/>
                    <a:p>
                      <a:pPr marL="514350" marR="0" lvl="0" indent="-392113"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2800" b="1" dirty="0">
                          <a:solidFill>
                            <a:schemeClr val="tx1">
                              <a:lumMod val="65000"/>
                              <a:lumOff val="35000"/>
                            </a:schemeClr>
                          </a:solidFill>
                        </a:rPr>
                        <a:t>Model</a:t>
                      </a:r>
                    </a:p>
                  </a:txBody>
                  <a:tcPr anchor="ctr">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154733503"/>
                  </a:ext>
                </a:extLst>
              </a:tr>
              <a:tr h="685800">
                <a:tc>
                  <a:txBody>
                    <a:bodyPr/>
                    <a:lstStyle/>
                    <a:p>
                      <a:pPr marL="514350" marR="0" lvl="0" indent="-392113"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2800" b="1" dirty="0">
                          <a:solidFill>
                            <a:schemeClr val="tx1">
                              <a:lumMod val="65000"/>
                              <a:lumOff val="35000"/>
                            </a:schemeClr>
                          </a:solidFill>
                        </a:rPr>
                        <a:t>Evaluation</a:t>
                      </a:r>
                    </a:p>
                  </a:txBody>
                  <a:tcPr anchor="ctr">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425738187"/>
                  </a:ext>
                </a:extLst>
              </a:tr>
              <a:tr h="685800">
                <a:tc>
                  <a:txBody>
                    <a:bodyPr/>
                    <a:lstStyle/>
                    <a:p>
                      <a:pPr marL="514350" marR="0" lvl="0" indent="-392113"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2800" b="1" dirty="0">
                          <a:solidFill>
                            <a:schemeClr val="tx1">
                              <a:lumMod val="65000"/>
                              <a:lumOff val="35000"/>
                            </a:schemeClr>
                          </a:solidFill>
                        </a:rPr>
                        <a:t>Conclusion + Next Steps</a:t>
                      </a:r>
                    </a:p>
                  </a:txBody>
                  <a:tcPr anchor="ctr">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0023971"/>
                  </a:ext>
                </a:extLst>
              </a:tr>
            </a:tbl>
          </a:graphicData>
        </a:graphic>
      </p:graphicFrame>
      <p:sp>
        <p:nvSpPr>
          <p:cNvPr id="7" name="Title 1">
            <a:extLst>
              <a:ext uri="{FF2B5EF4-FFF2-40B4-BE49-F238E27FC236}">
                <a16:creationId xmlns:a16="http://schemas.microsoft.com/office/drawing/2014/main" id="{CFE79EC6-B91D-4D09-8DDC-DB3282AFD554}"/>
              </a:ext>
            </a:extLst>
          </p:cNvPr>
          <p:cNvSpPr txBox="1">
            <a:spLocks/>
          </p:cNvSpPr>
          <p:nvPr/>
        </p:nvSpPr>
        <p:spPr>
          <a:xfrm>
            <a:off x="657224" y="497840"/>
            <a:ext cx="1077277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Contents</a:t>
            </a:r>
          </a:p>
        </p:txBody>
      </p:sp>
    </p:spTree>
    <p:extLst>
      <p:ext uri="{BB962C8B-B14F-4D97-AF65-F5344CB8AC3E}">
        <p14:creationId xmlns:p14="http://schemas.microsoft.com/office/powerpoint/2010/main" val="27019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95B16AA6-38F5-445A-A8C3-DAF775B2770C}"/>
              </a:ext>
            </a:extLst>
          </p:cNvPr>
          <p:cNvGraphicFramePr>
            <a:graphicFrameLocks noGrp="1"/>
          </p:cNvGraphicFramePr>
          <p:nvPr>
            <p:ph idx="1"/>
            <p:extLst>
              <p:ext uri="{D42A27DB-BD31-4B8C-83A1-F6EECF244321}">
                <p14:modId xmlns:p14="http://schemas.microsoft.com/office/powerpoint/2010/main" val="2995801131"/>
              </p:ext>
            </p:extLst>
          </p:nvPr>
        </p:nvGraphicFramePr>
        <p:xfrm>
          <a:off x="762001" y="1786467"/>
          <a:ext cx="10858501" cy="4573693"/>
        </p:xfrm>
        <a:graphic>
          <a:graphicData uri="http://schemas.openxmlformats.org/drawingml/2006/table">
            <a:tbl>
              <a:tblPr bandRow="1">
                <a:tableStyleId>{5C22544A-7EE6-4342-B048-85BDC9FD1C3A}</a:tableStyleId>
              </a:tblPr>
              <a:tblGrid>
                <a:gridCol w="1495690">
                  <a:extLst>
                    <a:ext uri="{9D8B030D-6E8A-4147-A177-3AD203B41FA5}">
                      <a16:colId xmlns:a16="http://schemas.microsoft.com/office/drawing/2014/main" val="1679447928"/>
                    </a:ext>
                  </a:extLst>
                </a:gridCol>
                <a:gridCol w="9362811">
                  <a:extLst>
                    <a:ext uri="{9D8B030D-6E8A-4147-A177-3AD203B41FA5}">
                      <a16:colId xmlns:a16="http://schemas.microsoft.com/office/drawing/2014/main" val="3849148130"/>
                    </a:ext>
                  </a:extLst>
                </a:gridCol>
              </a:tblGrid>
              <a:tr h="8957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Context</a:t>
                      </a:r>
                    </a:p>
                  </a:txBody>
                  <a:tcPr anchor="ctr">
                    <a:lnR w="76200" cap="flat" cmpd="sng" algn="ctr">
                      <a:solidFill>
                        <a:schemeClr val="bg1"/>
                      </a:solidFill>
                      <a:prstDash val="solid"/>
                      <a:round/>
                      <a:headEnd type="none" w="med" len="med"/>
                      <a:tailEnd type="none" w="med" len="med"/>
                    </a:lnR>
                  </a:tcPr>
                </a:tc>
                <a:tc>
                  <a:txBody>
                    <a:bodyPr/>
                    <a:lstStyle/>
                    <a:p>
                      <a:pPr marL="285750" indent="-285750">
                        <a:buFont typeface="Arial" panose="020B0604020202020204" pitchFamily="34" charset="0"/>
                        <a:buChar char="•"/>
                      </a:pPr>
                      <a:r>
                        <a:rPr lang="en-US" sz="1800" dirty="0"/>
                        <a:t>Many municipalities make material investments into traffic monitoring cameras to reduce the man-hours of traffic police, increase revenues though accurate detection of violations, and save pedestrian lives. Yet, without significant updates to software, it is challenging to unlock the full potential of traffic cameras.</a:t>
                      </a:r>
                    </a:p>
                  </a:txBody>
                  <a:tcPr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672227050"/>
                  </a:ext>
                </a:extLst>
              </a:tr>
              <a:tr h="784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Objective</a:t>
                      </a:r>
                    </a:p>
                  </a:txBody>
                  <a:tcPr anchor="ctr">
                    <a:lnR w="76200" cap="flat" cmpd="sng" algn="ctr">
                      <a:solidFill>
                        <a:schemeClr val="bg1"/>
                      </a:solidFill>
                      <a:prstDash val="solid"/>
                      <a:round/>
                      <a:headEnd type="none" w="med" len="med"/>
                      <a:tailEnd type="none" w="med" len="med"/>
                    </a:lnR>
                  </a:tcPr>
                </a:tc>
                <a:tc>
                  <a:txBody>
                    <a:bodyPr/>
                    <a:lstStyle/>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800" dirty="0"/>
                        <a:t>Utilize object detection software to interpret moving vehicle traffic violations from available camera data.  </a:t>
                      </a:r>
                    </a:p>
                  </a:txBody>
                  <a:tcPr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3559470450"/>
                  </a:ext>
                </a:extLst>
              </a:tr>
              <a:tr h="1229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Methodology</a:t>
                      </a:r>
                    </a:p>
                  </a:txBody>
                  <a:tcPr anchor="ctr">
                    <a:lnR w="76200" cap="flat" cmpd="sng" algn="ctr">
                      <a:solidFill>
                        <a:schemeClr val="bg1"/>
                      </a:solidFill>
                      <a:prstDash val="solid"/>
                      <a:round/>
                      <a:headEnd type="none" w="med" len="med"/>
                      <a:tailEnd type="none" w="med" len="med"/>
                    </a:lnR>
                  </a:tcPr>
                </a:tc>
                <a:tc>
                  <a:txBody>
                    <a:bodyPr/>
                    <a:lstStyle/>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800" dirty="0"/>
                        <a:t>A data format resembling one currently available to The City of New York (of even lower resolution and quality) was used to train an object-detection model.  The model was trained to specifically identify vehicles and signals, and the output was used to assess whether vehicles were stopped in a pedestrian crosswalk during a red light.</a:t>
                      </a:r>
                    </a:p>
                  </a:txBody>
                  <a:tcPr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602782702"/>
                  </a:ext>
                </a:extLst>
              </a:tr>
              <a:tr h="1371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Findings</a:t>
                      </a:r>
                    </a:p>
                  </a:txBody>
                  <a:tcPr anchor="ctr">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800" dirty="0"/>
                        <a:t>This approach is viable.  While not robust enough on its own, there is a clear path forward to improving the model’s performance, which would enable it to both become more reliable and to detect additional violations.</a:t>
                      </a:r>
                      <a:endParaRPr lang="en-US" dirty="0"/>
                    </a:p>
                  </a:txBody>
                  <a:tcPr anchor="ctr">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70342966"/>
                  </a:ext>
                </a:extLst>
              </a:tr>
            </a:tbl>
          </a:graphicData>
        </a:graphic>
      </p:graphicFrame>
      <p:sp>
        <p:nvSpPr>
          <p:cNvPr id="7" name="Title 1">
            <a:extLst>
              <a:ext uri="{FF2B5EF4-FFF2-40B4-BE49-F238E27FC236}">
                <a16:creationId xmlns:a16="http://schemas.microsoft.com/office/drawing/2014/main" id="{CFE79EC6-B91D-4D09-8DDC-DB3282AFD554}"/>
              </a:ext>
            </a:extLst>
          </p:cNvPr>
          <p:cNvSpPr txBox="1">
            <a:spLocks/>
          </p:cNvSpPr>
          <p:nvPr/>
        </p:nvSpPr>
        <p:spPr>
          <a:xfrm>
            <a:off x="657224" y="497840"/>
            <a:ext cx="1077277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Executive Summary</a:t>
            </a:r>
          </a:p>
        </p:txBody>
      </p:sp>
    </p:spTree>
    <p:extLst>
      <p:ext uri="{BB962C8B-B14F-4D97-AF65-F5344CB8AC3E}">
        <p14:creationId xmlns:p14="http://schemas.microsoft.com/office/powerpoint/2010/main" val="2751450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6BCF-1802-4923-B085-565EB0C46CB6}"/>
              </a:ext>
            </a:extLst>
          </p:cNvPr>
          <p:cNvSpPr>
            <a:spLocks noGrp="1"/>
          </p:cNvSpPr>
          <p:nvPr>
            <p:ph type="title"/>
          </p:nvPr>
        </p:nvSpPr>
        <p:spPr/>
        <p:txBody>
          <a:bodyPr/>
          <a:lstStyle/>
          <a:p>
            <a:r>
              <a:rPr lang="en-US" dirty="0"/>
              <a:t>Problem</a:t>
            </a:r>
          </a:p>
        </p:txBody>
      </p:sp>
      <p:graphicFrame>
        <p:nvGraphicFramePr>
          <p:cNvPr id="11" name="Table 11">
            <a:extLst>
              <a:ext uri="{FF2B5EF4-FFF2-40B4-BE49-F238E27FC236}">
                <a16:creationId xmlns:a16="http://schemas.microsoft.com/office/drawing/2014/main" id="{95B16AA6-38F5-445A-A8C3-DAF775B2770C}"/>
              </a:ext>
            </a:extLst>
          </p:cNvPr>
          <p:cNvGraphicFramePr>
            <a:graphicFrameLocks noGrp="1"/>
          </p:cNvGraphicFramePr>
          <p:nvPr>
            <p:ph idx="1"/>
            <p:extLst>
              <p:ext uri="{D42A27DB-BD31-4B8C-83A1-F6EECF244321}">
                <p14:modId xmlns:p14="http://schemas.microsoft.com/office/powerpoint/2010/main" val="2448933596"/>
              </p:ext>
            </p:extLst>
          </p:nvPr>
        </p:nvGraphicFramePr>
        <p:xfrm>
          <a:off x="762001" y="1786467"/>
          <a:ext cx="10858501" cy="4572000"/>
        </p:xfrm>
        <a:graphic>
          <a:graphicData uri="http://schemas.openxmlformats.org/drawingml/2006/table">
            <a:tbl>
              <a:tblPr bandRow="1">
                <a:tableStyleId>{5C22544A-7EE6-4342-B048-85BDC9FD1C3A}</a:tableStyleId>
              </a:tblPr>
              <a:tblGrid>
                <a:gridCol w="1495690">
                  <a:extLst>
                    <a:ext uri="{9D8B030D-6E8A-4147-A177-3AD203B41FA5}">
                      <a16:colId xmlns:a16="http://schemas.microsoft.com/office/drawing/2014/main" val="1679447928"/>
                    </a:ext>
                  </a:extLst>
                </a:gridCol>
                <a:gridCol w="9362811">
                  <a:extLst>
                    <a:ext uri="{9D8B030D-6E8A-4147-A177-3AD203B41FA5}">
                      <a16:colId xmlns:a16="http://schemas.microsoft.com/office/drawing/2014/main" val="3849148130"/>
                    </a:ext>
                  </a:extLst>
                </a:gridCol>
              </a:tblGrid>
              <a:tr h="4160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Today’s traffic monitoring cameras are limited by their software</a:t>
                      </a:r>
                    </a:p>
                  </a:txBody>
                  <a:tcPr anchor="ctr">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dirty="0"/>
                        <a:t>Municipalities today are cash-strapped, with $360B in losses expected between 2020 and 2022</a:t>
                      </a:r>
                    </a:p>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dirty="0"/>
                        <a:t>There is a need to do more with less, and automation presents a material opportunity</a:t>
                      </a:r>
                    </a:p>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dirty="0"/>
                        <a:t>Traffic cameras can save municipalities policing labor costs, increase revenues from ticketed violations, and save lives</a:t>
                      </a:r>
                    </a:p>
                    <a:p>
                      <a:pPr marL="461963" marR="0" lvl="0" indent="-171450" algn="l" defTabSz="914400" rtl="0" eaLnBrk="1" fontAlgn="auto" latinLnBrk="0" hangingPunct="1">
                        <a:lnSpc>
                          <a:spcPct val="100000"/>
                        </a:lnSpc>
                        <a:spcBef>
                          <a:spcPts val="200"/>
                        </a:spcBef>
                        <a:spcAft>
                          <a:spcPts val="200"/>
                        </a:spcAft>
                        <a:buClrTx/>
                        <a:buSzPct val="70000"/>
                        <a:buFont typeface="Courier New" panose="02070309020205020404" pitchFamily="49" charset="0"/>
                        <a:buChar char="o"/>
                        <a:tabLst/>
                        <a:defRPr/>
                      </a:pPr>
                      <a:r>
                        <a:rPr lang="en-US" sz="1600" dirty="0"/>
                        <a:t>Some municipalities report red light cameras generating revenues in line with an average business</a:t>
                      </a:r>
                    </a:p>
                    <a:p>
                      <a:pPr marL="461963" marR="0" lvl="0" indent="-171450" algn="l" defTabSz="914400" rtl="0" eaLnBrk="1" fontAlgn="auto" latinLnBrk="0" hangingPunct="1">
                        <a:lnSpc>
                          <a:spcPct val="100000"/>
                        </a:lnSpc>
                        <a:spcBef>
                          <a:spcPts val="200"/>
                        </a:spcBef>
                        <a:spcAft>
                          <a:spcPts val="200"/>
                        </a:spcAft>
                        <a:buClrTx/>
                        <a:buSzPct val="70000"/>
                        <a:buFont typeface="Courier New" panose="02070309020205020404" pitchFamily="49" charset="0"/>
                        <a:buChar char="o"/>
                        <a:tabLst/>
                        <a:defRPr/>
                      </a:pPr>
                      <a:r>
                        <a:rPr lang="en-US" sz="1600" dirty="0"/>
                        <a:t>In addition, traffic cameras reduced red-light running fatalities by close to 25% in 14 of the most populated cities in the U.S. </a:t>
                      </a:r>
                    </a:p>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dirty="0"/>
                        <a:t>Despite the potential value-add of this infrastructure, the cameras can have high installation and operating costs, with an average price tag of ~$100K</a:t>
                      </a:r>
                    </a:p>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dirty="0"/>
                        <a:t>Municipalities must therefore weigh the cost-benefit analysis of purchasing such hardware</a:t>
                      </a:r>
                    </a:p>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dirty="0"/>
                        <a:t>The strongest case to be made for red light cameras is an ongoing improvement to the efficacy of the software they run on</a:t>
                      </a:r>
                    </a:p>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dirty="0"/>
                        <a:t>Today’s camera software operates on sensors and can only detect a limited number of offenses</a:t>
                      </a:r>
                    </a:p>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dirty="0"/>
                        <a:t>Neural networks, however, can “upgrade” the functionality of cameras by enabling them to detect an expanded range of moving violations</a:t>
                      </a:r>
                    </a:p>
                  </a:txBody>
                  <a:tcPr anchor="ctr">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72227050"/>
                  </a:ext>
                </a:extLst>
              </a:tr>
            </a:tbl>
          </a:graphicData>
        </a:graphic>
      </p:graphicFrame>
    </p:spTree>
    <p:extLst>
      <p:ext uri="{BB962C8B-B14F-4D97-AF65-F5344CB8AC3E}">
        <p14:creationId xmlns:p14="http://schemas.microsoft.com/office/powerpoint/2010/main" val="309961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7DB7-B5C4-4A92-9919-489CA6D4D9BC}"/>
              </a:ext>
            </a:extLst>
          </p:cNvPr>
          <p:cNvSpPr>
            <a:spLocks noGrp="1"/>
          </p:cNvSpPr>
          <p:nvPr>
            <p:ph type="title"/>
          </p:nvPr>
        </p:nvSpPr>
        <p:spPr/>
        <p:txBody>
          <a:bodyPr/>
          <a:lstStyle/>
          <a:p>
            <a:r>
              <a:rPr lang="en-US" dirty="0"/>
              <a:t>Methodology</a:t>
            </a:r>
          </a:p>
        </p:txBody>
      </p:sp>
      <p:sp>
        <p:nvSpPr>
          <p:cNvPr id="4" name="Rectangle 3">
            <a:extLst>
              <a:ext uri="{FF2B5EF4-FFF2-40B4-BE49-F238E27FC236}">
                <a16:creationId xmlns:a16="http://schemas.microsoft.com/office/drawing/2014/main" id="{4969D46F-5707-4782-8008-574B55E4D687}"/>
              </a:ext>
            </a:extLst>
          </p:cNvPr>
          <p:cNvSpPr/>
          <p:nvPr/>
        </p:nvSpPr>
        <p:spPr>
          <a:xfrm>
            <a:off x="781433" y="1862145"/>
            <a:ext cx="10667998" cy="962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Create a video surveillance environment like one possible for a municipality to achieve and use it to identify at least one type of traffic violation. </a:t>
            </a:r>
          </a:p>
        </p:txBody>
      </p:sp>
      <p:graphicFrame>
        <p:nvGraphicFramePr>
          <p:cNvPr id="5" name="Table 5">
            <a:extLst>
              <a:ext uri="{FF2B5EF4-FFF2-40B4-BE49-F238E27FC236}">
                <a16:creationId xmlns:a16="http://schemas.microsoft.com/office/drawing/2014/main" id="{663136F7-8C18-47F5-B488-189F7553C828}"/>
              </a:ext>
            </a:extLst>
          </p:cNvPr>
          <p:cNvGraphicFramePr>
            <a:graphicFrameLocks noGrp="1"/>
          </p:cNvGraphicFramePr>
          <p:nvPr>
            <p:extLst>
              <p:ext uri="{D42A27DB-BD31-4B8C-83A1-F6EECF244321}">
                <p14:modId xmlns:p14="http://schemas.microsoft.com/office/powerpoint/2010/main" val="4012156339"/>
              </p:ext>
            </p:extLst>
          </p:nvPr>
        </p:nvGraphicFramePr>
        <p:xfrm>
          <a:off x="781434" y="2824223"/>
          <a:ext cx="10648566" cy="3178540"/>
        </p:xfrm>
        <a:graphic>
          <a:graphicData uri="http://schemas.openxmlformats.org/drawingml/2006/table">
            <a:tbl>
              <a:tblPr bandRow="1">
                <a:tableStyleId>{5C22544A-7EE6-4342-B048-85BDC9FD1C3A}</a:tableStyleId>
              </a:tblPr>
              <a:tblGrid>
                <a:gridCol w="920815">
                  <a:extLst>
                    <a:ext uri="{9D8B030D-6E8A-4147-A177-3AD203B41FA5}">
                      <a16:colId xmlns:a16="http://schemas.microsoft.com/office/drawing/2014/main" val="2130009599"/>
                    </a:ext>
                  </a:extLst>
                </a:gridCol>
                <a:gridCol w="9727751">
                  <a:extLst>
                    <a:ext uri="{9D8B030D-6E8A-4147-A177-3AD203B41FA5}">
                      <a16:colId xmlns:a16="http://schemas.microsoft.com/office/drawing/2014/main" val="598866054"/>
                    </a:ext>
                  </a:extLst>
                </a:gridCol>
              </a:tblGrid>
              <a:tr h="866470">
                <a:tc>
                  <a:txBody>
                    <a:bodyPr/>
                    <a:lstStyle/>
                    <a:p>
                      <a:pPr algn="ctr"/>
                      <a:r>
                        <a:rPr lang="en-US" b="1" dirty="0"/>
                        <a:t>1</a:t>
                      </a:r>
                    </a:p>
                  </a:txBody>
                  <a:tcPr anchor="ctr"/>
                </a:tc>
                <a:tc>
                  <a:txBody>
                    <a:bodyPr/>
                    <a:lstStyle/>
                    <a:p>
                      <a:r>
                        <a:rPr lang="en-US" dirty="0"/>
                        <a:t>Selected dataset closest to real-life scenario based on image resolution and content</a:t>
                      </a:r>
                    </a:p>
                  </a:txBody>
                  <a:tcPr anchor="ctr"/>
                </a:tc>
                <a:extLst>
                  <a:ext uri="{0D108BD9-81ED-4DB2-BD59-A6C34878D82A}">
                    <a16:rowId xmlns:a16="http://schemas.microsoft.com/office/drawing/2014/main" val="897688944"/>
                  </a:ext>
                </a:extLst>
              </a:tr>
              <a:tr h="770690">
                <a:tc>
                  <a:txBody>
                    <a:bodyPr/>
                    <a:lstStyle/>
                    <a:p>
                      <a:pPr algn="ctr"/>
                      <a:r>
                        <a:rPr lang="en-US" b="1" dirty="0"/>
                        <a:t>2</a:t>
                      </a:r>
                    </a:p>
                  </a:txBody>
                  <a:tcPr anchor="ctr"/>
                </a:tc>
                <a:tc>
                  <a:txBody>
                    <a:bodyPr/>
                    <a:lstStyle/>
                    <a:p>
                      <a:r>
                        <a:rPr lang="en-US" dirty="0"/>
                        <a:t>Trained the model to identify objects necessary to identify if a violation exists within a still image</a:t>
                      </a:r>
                    </a:p>
                  </a:txBody>
                  <a:tcPr anchor="ctr"/>
                </a:tc>
                <a:extLst>
                  <a:ext uri="{0D108BD9-81ED-4DB2-BD59-A6C34878D82A}">
                    <a16:rowId xmlns:a16="http://schemas.microsoft.com/office/drawing/2014/main" val="629971512"/>
                  </a:ext>
                </a:extLst>
              </a:tr>
              <a:tr h="770690">
                <a:tc>
                  <a:txBody>
                    <a:bodyPr/>
                    <a:lstStyle/>
                    <a:p>
                      <a:pPr algn="ctr"/>
                      <a:r>
                        <a:rPr lang="en-US" b="1" dirty="0"/>
                        <a:t>3</a:t>
                      </a:r>
                    </a:p>
                  </a:txBody>
                  <a:tcPr anchor="ctr"/>
                </a:tc>
                <a:tc>
                  <a:txBody>
                    <a:bodyPr/>
                    <a:lstStyle/>
                    <a:p>
                      <a:r>
                        <a:rPr lang="en-US" dirty="0"/>
                        <a:t>Identified objects in a test set of images</a:t>
                      </a:r>
                    </a:p>
                  </a:txBody>
                  <a:tcPr anchor="ctr"/>
                </a:tc>
                <a:extLst>
                  <a:ext uri="{0D108BD9-81ED-4DB2-BD59-A6C34878D82A}">
                    <a16:rowId xmlns:a16="http://schemas.microsoft.com/office/drawing/2014/main" val="4110838591"/>
                  </a:ext>
                </a:extLst>
              </a:tr>
              <a:tr h="770690">
                <a:tc>
                  <a:txBody>
                    <a:bodyPr/>
                    <a:lstStyle/>
                    <a:p>
                      <a:pPr algn="ctr"/>
                      <a:r>
                        <a:rPr lang="en-US" b="1" dirty="0"/>
                        <a:t>4</a:t>
                      </a:r>
                    </a:p>
                  </a:txBody>
                  <a:tcPr anchor="ctr"/>
                </a:tc>
                <a:tc>
                  <a:txBody>
                    <a:bodyPr/>
                    <a:lstStyle/>
                    <a:p>
                      <a:r>
                        <a:rPr lang="en-US" dirty="0"/>
                        <a:t>Identified frames in which all components of a potential violation are present</a:t>
                      </a:r>
                    </a:p>
                  </a:txBody>
                  <a:tcPr anchor="ctr"/>
                </a:tc>
                <a:extLst>
                  <a:ext uri="{0D108BD9-81ED-4DB2-BD59-A6C34878D82A}">
                    <a16:rowId xmlns:a16="http://schemas.microsoft.com/office/drawing/2014/main" val="3297263362"/>
                  </a:ext>
                </a:extLst>
              </a:tr>
            </a:tbl>
          </a:graphicData>
        </a:graphic>
      </p:graphicFrame>
    </p:spTree>
    <p:extLst>
      <p:ext uri="{BB962C8B-B14F-4D97-AF65-F5344CB8AC3E}">
        <p14:creationId xmlns:p14="http://schemas.microsoft.com/office/powerpoint/2010/main" val="3344580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0B9DE4-E73F-48D7-B49F-C1CA6DFB9538}"/>
              </a:ext>
            </a:extLst>
          </p:cNvPr>
          <p:cNvSpPr txBox="1">
            <a:spLocks/>
          </p:cNvSpPr>
          <p:nvPr/>
        </p:nvSpPr>
        <p:spPr>
          <a:xfrm>
            <a:off x="3015784" y="4042412"/>
            <a:ext cx="8908181" cy="2474775"/>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solidFill>
                  <a:schemeClr val="tx1"/>
                </a:solidFill>
              </a:rPr>
              <a:t>Data Selection</a:t>
            </a:r>
          </a:p>
          <a:p>
            <a:pPr lvl="1" indent="-173038" defTabSz="914400">
              <a:lnSpc>
                <a:spcPct val="85000"/>
              </a:lnSpc>
              <a:spcAft>
                <a:spcPts val="600"/>
              </a:spcAft>
            </a:pPr>
            <a:r>
              <a:rPr lang="en-US" dirty="0">
                <a:solidFill>
                  <a:schemeClr val="tx1">
                    <a:lumMod val="85000"/>
                    <a:lumOff val="15000"/>
                  </a:schemeClr>
                </a:solidFill>
                <a:latin typeface="+mj-lt"/>
              </a:rPr>
              <a:t>- Images to train were selected based primarily on whether they include a pedestrian signal</a:t>
            </a:r>
          </a:p>
          <a:p>
            <a:pPr marL="396875" lvl="1" indent="-112713" defTabSz="914400">
              <a:lnSpc>
                <a:spcPct val="85000"/>
              </a:lnSpc>
              <a:spcAft>
                <a:spcPts val="600"/>
              </a:spcAft>
            </a:pPr>
            <a:r>
              <a:rPr lang="en-US" dirty="0">
                <a:solidFill>
                  <a:schemeClr val="tx1">
                    <a:lumMod val="85000"/>
                    <a:lumOff val="15000"/>
                  </a:schemeClr>
                </a:solidFill>
                <a:latin typeface="+mj-lt"/>
              </a:rPr>
              <a:t>- Image were also restricted to those which show cars approaching and preferably if they are driving through a crosswalk</a:t>
            </a:r>
          </a:p>
          <a:p>
            <a:pPr lvl="1" indent="-173038" defTabSz="914400">
              <a:lnSpc>
                <a:spcPct val="85000"/>
              </a:lnSpc>
              <a:spcAft>
                <a:spcPts val="600"/>
              </a:spcAft>
            </a:pPr>
            <a:r>
              <a:rPr lang="en-US" dirty="0">
                <a:solidFill>
                  <a:schemeClr val="tx1">
                    <a:lumMod val="85000"/>
                    <a:lumOff val="15000"/>
                  </a:schemeClr>
                </a:solidFill>
                <a:latin typeface="+mj-lt"/>
              </a:rPr>
              <a:t>- Out of 60K frames contained within the dataset, this project was trained on just over 1K</a:t>
            </a:r>
          </a:p>
          <a:p>
            <a:pPr lvl="1" indent="-173038" defTabSz="914400">
              <a:lnSpc>
                <a:spcPct val="85000"/>
              </a:lnSpc>
              <a:spcAft>
                <a:spcPts val="600"/>
              </a:spcAft>
            </a:pPr>
            <a:endParaRPr lang="en-US" sz="2000" dirty="0">
              <a:solidFill>
                <a:schemeClr val="tx1">
                  <a:lumMod val="85000"/>
                  <a:lumOff val="15000"/>
                </a:schemeClr>
              </a:solidFill>
              <a:latin typeface="+mj-lt"/>
            </a:endParaRPr>
          </a:p>
          <a:p>
            <a:endParaRPr lang="en-US" sz="2000" dirty="0">
              <a:solidFill>
                <a:schemeClr val="tx1"/>
              </a:solidFill>
            </a:endParaRPr>
          </a:p>
        </p:txBody>
      </p:sp>
      <p:sp>
        <p:nvSpPr>
          <p:cNvPr id="2" name="Title 1">
            <a:extLst>
              <a:ext uri="{FF2B5EF4-FFF2-40B4-BE49-F238E27FC236}">
                <a16:creationId xmlns:a16="http://schemas.microsoft.com/office/drawing/2014/main" id="{652BC779-BBAC-42B8-A09B-1B924E575FA7}"/>
              </a:ext>
            </a:extLst>
          </p:cNvPr>
          <p:cNvSpPr>
            <a:spLocks noGrp="1"/>
          </p:cNvSpPr>
          <p:nvPr>
            <p:ph type="title"/>
          </p:nvPr>
        </p:nvSpPr>
        <p:spPr/>
        <p:txBody>
          <a:bodyPr/>
          <a:lstStyle/>
          <a:p>
            <a:r>
              <a:rPr lang="en-US" dirty="0"/>
              <a:t>Data</a:t>
            </a:r>
          </a:p>
        </p:txBody>
      </p:sp>
      <p:pic>
        <p:nvPicPr>
          <p:cNvPr id="5" name="Content Placeholder 9" descr="A highway filled with lots of traffic&#10;&#10;Description automatically generated">
            <a:extLst>
              <a:ext uri="{FF2B5EF4-FFF2-40B4-BE49-F238E27FC236}">
                <a16:creationId xmlns:a16="http://schemas.microsoft.com/office/drawing/2014/main" id="{1E375934-3C52-48FC-B198-2DBDF232843B}"/>
              </a:ext>
            </a:extLst>
          </p:cNvPr>
          <p:cNvPicPr>
            <a:picLocks noChangeAspect="1"/>
          </p:cNvPicPr>
          <p:nvPr/>
        </p:nvPicPr>
        <p:blipFill rotWithShape="1">
          <a:blip r:embed="rId5"/>
          <a:srcRect l="8186" r="15209" b="1"/>
          <a:stretch/>
        </p:blipFill>
        <p:spPr>
          <a:xfrm>
            <a:off x="762001" y="1813667"/>
            <a:ext cx="2088881" cy="1859174"/>
          </a:xfrm>
          <a:prstGeom prst="rect">
            <a:avLst/>
          </a:prstGeom>
        </p:spPr>
      </p:pic>
      <p:sp>
        <p:nvSpPr>
          <p:cNvPr id="6" name="Title 1">
            <a:extLst>
              <a:ext uri="{FF2B5EF4-FFF2-40B4-BE49-F238E27FC236}">
                <a16:creationId xmlns:a16="http://schemas.microsoft.com/office/drawing/2014/main" id="{94EC2812-839D-4FCC-92DD-C3C051197BFF}"/>
              </a:ext>
            </a:extLst>
          </p:cNvPr>
          <p:cNvSpPr txBox="1">
            <a:spLocks/>
          </p:cNvSpPr>
          <p:nvPr/>
        </p:nvSpPr>
        <p:spPr>
          <a:xfrm>
            <a:off x="3015784" y="1783017"/>
            <a:ext cx="4366661" cy="19202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err="1">
                <a:solidFill>
                  <a:schemeClr val="tx1"/>
                </a:solidFill>
              </a:rPr>
              <a:t>WebCamTDataset</a:t>
            </a:r>
            <a:endParaRPr lang="en-US" sz="4000" dirty="0">
              <a:solidFill>
                <a:schemeClr val="tx1"/>
              </a:solidFill>
            </a:endParaRPr>
          </a:p>
          <a:p>
            <a:pPr marL="284163" lvl="1" indent="-284163" defTabSz="914400">
              <a:lnSpc>
                <a:spcPct val="85000"/>
              </a:lnSpc>
              <a:spcAft>
                <a:spcPts val="600"/>
              </a:spcAft>
              <a:buFont typeface="Arial" panose="020B0604020202020204" pitchFamily="34" charset="0"/>
              <a:buChar char="•"/>
            </a:pPr>
            <a:r>
              <a:rPr lang="en-US" dirty="0">
                <a:solidFill>
                  <a:schemeClr val="tx1">
                    <a:lumMod val="85000"/>
                    <a:lumOff val="15000"/>
                  </a:schemeClr>
                </a:solidFill>
                <a:latin typeface="+mj-lt"/>
              </a:rPr>
              <a:t>Sequences of images taken 1s apart from webcam videos</a:t>
            </a:r>
          </a:p>
          <a:p>
            <a:pPr marL="284163" lvl="1" indent="-284163" defTabSz="914400">
              <a:lnSpc>
                <a:spcPct val="85000"/>
              </a:lnSpc>
              <a:spcAft>
                <a:spcPts val="600"/>
              </a:spcAft>
              <a:buFont typeface="Arial" panose="020B0604020202020204" pitchFamily="34" charset="0"/>
              <a:buChar char="•"/>
            </a:pPr>
            <a:r>
              <a:rPr lang="en-US" dirty="0">
                <a:solidFill>
                  <a:schemeClr val="tx1">
                    <a:lumMod val="85000"/>
                    <a:lumOff val="15000"/>
                  </a:schemeClr>
                </a:solidFill>
                <a:latin typeface="+mj-lt"/>
              </a:rPr>
              <a:t>Low resolution of 352 x 240 with grainy compression</a:t>
            </a:r>
          </a:p>
          <a:p>
            <a:pPr marL="284163" lvl="1" indent="-284163" defTabSz="914400">
              <a:lnSpc>
                <a:spcPct val="85000"/>
              </a:lnSpc>
              <a:spcAft>
                <a:spcPts val="600"/>
              </a:spcAft>
              <a:buFont typeface="Arial" panose="020B0604020202020204" pitchFamily="34" charset="0"/>
              <a:buChar char="•"/>
            </a:pPr>
            <a:r>
              <a:rPr lang="en-US" dirty="0">
                <a:solidFill>
                  <a:schemeClr val="tx1">
                    <a:lumMod val="85000"/>
                    <a:lumOff val="15000"/>
                  </a:schemeClr>
                </a:solidFill>
                <a:latin typeface="+mj-lt"/>
              </a:rPr>
              <a:t>Many images of intersections from  traffic-control-device height</a:t>
            </a:r>
          </a:p>
        </p:txBody>
      </p:sp>
      <p:grpSp>
        <p:nvGrpSpPr>
          <p:cNvPr id="14" name="Group 13">
            <a:extLst>
              <a:ext uri="{FF2B5EF4-FFF2-40B4-BE49-F238E27FC236}">
                <a16:creationId xmlns:a16="http://schemas.microsoft.com/office/drawing/2014/main" id="{27AA928D-96CC-4DC7-8227-033716B010B8}"/>
              </a:ext>
            </a:extLst>
          </p:cNvPr>
          <p:cNvGrpSpPr/>
          <p:nvPr/>
        </p:nvGrpSpPr>
        <p:grpSpPr>
          <a:xfrm>
            <a:off x="762001" y="4042412"/>
            <a:ext cx="2088881" cy="1859174"/>
            <a:chOff x="762001" y="3816292"/>
            <a:chExt cx="2088881" cy="1859174"/>
          </a:xfrm>
        </p:grpSpPr>
        <p:pic>
          <p:nvPicPr>
            <p:cNvPr id="7" name="Picture 6" descr="A street filled with lots of traffic&#10;&#10;Description automatically generated">
              <a:extLst>
                <a:ext uri="{FF2B5EF4-FFF2-40B4-BE49-F238E27FC236}">
                  <a16:creationId xmlns:a16="http://schemas.microsoft.com/office/drawing/2014/main" id="{123D58DF-ECEA-4D84-9C99-B2FEEA3D6FEE}"/>
                </a:ext>
              </a:extLst>
            </p:cNvPr>
            <p:cNvPicPr>
              <a:picLocks noChangeAspect="1"/>
            </p:cNvPicPr>
            <p:nvPr/>
          </p:nvPicPr>
          <p:blipFill rotWithShape="1">
            <a:blip r:embed="rId6"/>
            <a:srcRect l="23075" t="90" r="320" b="-89"/>
            <a:stretch/>
          </p:blipFill>
          <p:spPr>
            <a:xfrm>
              <a:off x="762001" y="3816292"/>
              <a:ext cx="2088881" cy="1859174"/>
            </a:xfrm>
            <a:prstGeom prst="rect">
              <a:avLst/>
            </a:prstGeom>
          </p:spPr>
        </p:pic>
        <p:sp>
          <p:nvSpPr>
            <p:cNvPr id="8" name="Rectangle 7">
              <a:extLst>
                <a:ext uri="{FF2B5EF4-FFF2-40B4-BE49-F238E27FC236}">
                  <a16:creationId xmlns:a16="http://schemas.microsoft.com/office/drawing/2014/main" id="{AE2509EE-C21F-4FB5-A80F-B18F7C925717}"/>
                </a:ext>
              </a:extLst>
            </p:cNvPr>
            <p:cNvSpPr/>
            <p:nvPr/>
          </p:nvSpPr>
          <p:spPr>
            <a:xfrm>
              <a:off x="2539319" y="4652577"/>
              <a:ext cx="225247" cy="186604"/>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2AE2065E-23B5-4CB6-AD03-0BC7FBC43C83}"/>
              </a:ext>
            </a:extLst>
          </p:cNvPr>
          <p:cNvSpPr txBox="1">
            <a:spLocks/>
          </p:cNvSpPr>
          <p:nvPr/>
        </p:nvSpPr>
        <p:spPr>
          <a:xfrm>
            <a:off x="10348009" y="368512"/>
            <a:ext cx="4366661" cy="19202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solidFill>
                  <a:schemeClr val="tx1"/>
                </a:solidFill>
              </a:rPr>
              <a:t>Footage</a:t>
            </a:r>
          </a:p>
        </p:txBody>
      </p:sp>
      <p:pic>
        <p:nvPicPr>
          <p:cNvPr id="13" name="cam181-1">
            <a:hlinkClick r:id="" action="ppaction://media"/>
            <a:extLst>
              <a:ext uri="{FF2B5EF4-FFF2-40B4-BE49-F238E27FC236}">
                <a16:creationId xmlns:a16="http://schemas.microsoft.com/office/drawing/2014/main" id="{D108573E-3A94-4A31-BEFD-4B5EECC8FB7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47348" y="1783017"/>
            <a:ext cx="2772219" cy="1889824"/>
          </a:xfrm>
          <a:prstGeom prst="rect">
            <a:avLst/>
          </a:prstGeom>
        </p:spPr>
      </p:pic>
    </p:spTree>
    <p:extLst>
      <p:ext uri="{BB962C8B-B14F-4D97-AF65-F5344CB8AC3E}">
        <p14:creationId xmlns:p14="http://schemas.microsoft.com/office/powerpoint/2010/main" val="292476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2A79-06F9-4969-AB19-9EB71033B23A}"/>
              </a:ext>
            </a:extLst>
          </p:cNvPr>
          <p:cNvSpPr>
            <a:spLocks noGrp="1"/>
          </p:cNvSpPr>
          <p:nvPr>
            <p:ph type="title"/>
          </p:nvPr>
        </p:nvSpPr>
        <p:spPr/>
        <p:txBody>
          <a:bodyPr/>
          <a:lstStyle/>
          <a:p>
            <a:r>
              <a:rPr lang="en-US" dirty="0"/>
              <a:t>Annotations</a:t>
            </a:r>
          </a:p>
        </p:txBody>
      </p:sp>
      <p:graphicFrame>
        <p:nvGraphicFramePr>
          <p:cNvPr id="9" name="Table 9">
            <a:extLst>
              <a:ext uri="{FF2B5EF4-FFF2-40B4-BE49-F238E27FC236}">
                <a16:creationId xmlns:a16="http://schemas.microsoft.com/office/drawing/2014/main" id="{4126FB48-8211-439C-98DC-D71E695820DC}"/>
              </a:ext>
            </a:extLst>
          </p:cNvPr>
          <p:cNvGraphicFramePr>
            <a:graphicFrameLocks noGrp="1"/>
          </p:cNvGraphicFramePr>
          <p:nvPr>
            <p:ph idx="1"/>
            <p:extLst>
              <p:ext uri="{D42A27DB-BD31-4B8C-83A1-F6EECF244321}">
                <p14:modId xmlns:p14="http://schemas.microsoft.com/office/powerpoint/2010/main" val="3461034524"/>
              </p:ext>
            </p:extLst>
          </p:nvPr>
        </p:nvGraphicFramePr>
        <p:xfrm>
          <a:off x="3673463" y="2157731"/>
          <a:ext cx="4284261" cy="1832893"/>
        </p:xfrm>
        <a:graphic>
          <a:graphicData uri="http://schemas.openxmlformats.org/drawingml/2006/table">
            <a:tbl>
              <a:tblPr firstRow="1" bandRow="1">
                <a:tableStyleId>{5C22544A-7EE6-4342-B048-85BDC9FD1C3A}</a:tableStyleId>
              </a:tblPr>
              <a:tblGrid>
                <a:gridCol w="1428087">
                  <a:extLst>
                    <a:ext uri="{9D8B030D-6E8A-4147-A177-3AD203B41FA5}">
                      <a16:colId xmlns:a16="http://schemas.microsoft.com/office/drawing/2014/main" val="1692209611"/>
                    </a:ext>
                  </a:extLst>
                </a:gridCol>
                <a:gridCol w="1428087">
                  <a:extLst>
                    <a:ext uri="{9D8B030D-6E8A-4147-A177-3AD203B41FA5}">
                      <a16:colId xmlns:a16="http://schemas.microsoft.com/office/drawing/2014/main" val="148207830"/>
                    </a:ext>
                  </a:extLst>
                </a:gridCol>
                <a:gridCol w="1428087">
                  <a:extLst>
                    <a:ext uri="{9D8B030D-6E8A-4147-A177-3AD203B41FA5}">
                      <a16:colId xmlns:a16="http://schemas.microsoft.com/office/drawing/2014/main" val="838522266"/>
                    </a:ext>
                  </a:extLst>
                </a:gridCol>
              </a:tblGrid>
              <a:tr h="552733">
                <a:tc>
                  <a:txBody>
                    <a:bodyPr/>
                    <a:lstStyle/>
                    <a:p>
                      <a:r>
                        <a:rPr lang="en-US" dirty="0"/>
                        <a:t>XML</a:t>
                      </a:r>
                    </a:p>
                  </a:txBody>
                  <a:tcPr/>
                </a:tc>
                <a:tc>
                  <a:txBody>
                    <a:bodyPr/>
                    <a:lstStyle/>
                    <a:p>
                      <a:endParaRPr lang="en-US" dirty="0"/>
                    </a:p>
                  </a:txBody>
                  <a:tcPr>
                    <a:solidFill>
                      <a:schemeClr val="bg1"/>
                    </a:solidFill>
                  </a:tcPr>
                </a:tc>
                <a:tc>
                  <a:txBody>
                    <a:bodyPr/>
                    <a:lstStyle/>
                    <a:p>
                      <a:r>
                        <a:rPr lang="en-US" dirty="0"/>
                        <a:t>YOLO</a:t>
                      </a:r>
                    </a:p>
                  </a:txBody>
                  <a:tcPr/>
                </a:tc>
                <a:extLst>
                  <a:ext uri="{0D108BD9-81ED-4DB2-BD59-A6C34878D82A}">
                    <a16:rowId xmlns:a16="http://schemas.microsoft.com/office/drawing/2014/main" val="861792314"/>
                  </a:ext>
                </a:extLst>
              </a:tr>
              <a:tr h="377313">
                <a:tc>
                  <a:txBody>
                    <a:bodyPr/>
                    <a:lstStyle/>
                    <a:p>
                      <a:r>
                        <a:rPr lang="en-US" dirty="0"/>
                        <a:t>Absolute coordinates</a:t>
                      </a:r>
                    </a:p>
                  </a:txBody>
                  <a:tcPr/>
                </a:tc>
                <a:tc>
                  <a:txBody>
                    <a:bodyPr/>
                    <a:lstStyle/>
                    <a:p>
                      <a:endParaRPr lang="en-US" dirty="0"/>
                    </a:p>
                  </a:txBody>
                  <a:tcPr>
                    <a:solidFill>
                      <a:schemeClr val="bg1"/>
                    </a:solidFill>
                  </a:tcPr>
                </a:tc>
                <a:tc>
                  <a:txBody>
                    <a:bodyPr/>
                    <a:lstStyle/>
                    <a:p>
                      <a:r>
                        <a:rPr lang="en-US" dirty="0"/>
                        <a:t>Relative coordinates</a:t>
                      </a:r>
                    </a:p>
                  </a:txBody>
                  <a:tcPr/>
                </a:tc>
                <a:extLst>
                  <a:ext uri="{0D108BD9-81ED-4DB2-BD59-A6C34878D82A}">
                    <a16:rowId xmlns:a16="http://schemas.microsoft.com/office/drawing/2014/main" val="3819943260"/>
                  </a:ext>
                </a:extLst>
              </a:tr>
              <a:tr h="552733">
                <a:tc>
                  <a:txBody>
                    <a:bodyPr/>
                    <a:lstStyle/>
                    <a:p>
                      <a:r>
                        <a:rPr lang="en-US" dirty="0"/>
                        <a:t>Structured with tags</a:t>
                      </a:r>
                    </a:p>
                  </a:txBody>
                  <a:tcPr/>
                </a:tc>
                <a:tc>
                  <a:txBody>
                    <a:bodyPr/>
                    <a:lstStyle/>
                    <a:p>
                      <a:endParaRPr lang="en-US" dirty="0"/>
                    </a:p>
                  </a:txBody>
                  <a:tcPr>
                    <a:solidFill>
                      <a:schemeClr val="bg1"/>
                    </a:solidFill>
                  </a:tcPr>
                </a:tc>
                <a:tc>
                  <a:txBody>
                    <a:bodyPr/>
                    <a:lstStyle/>
                    <a:p>
                      <a:r>
                        <a:rPr lang="en-US" dirty="0"/>
                        <a:t>Structured as a table</a:t>
                      </a:r>
                    </a:p>
                  </a:txBody>
                  <a:tcPr/>
                </a:tc>
                <a:extLst>
                  <a:ext uri="{0D108BD9-81ED-4DB2-BD59-A6C34878D82A}">
                    <a16:rowId xmlns:a16="http://schemas.microsoft.com/office/drawing/2014/main" val="68504574"/>
                  </a:ext>
                </a:extLst>
              </a:tr>
            </a:tbl>
          </a:graphicData>
        </a:graphic>
      </p:graphicFrame>
      <p:sp>
        <p:nvSpPr>
          <p:cNvPr id="8" name="Arrow: Right 7">
            <a:extLst>
              <a:ext uri="{FF2B5EF4-FFF2-40B4-BE49-F238E27FC236}">
                <a16:creationId xmlns:a16="http://schemas.microsoft.com/office/drawing/2014/main" id="{D280579C-7931-4B2B-B231-9DF3A630986C}"/>
              </a:ext>
            </a:extLst>
          </p:cNvPr>
          <p:cNvSpPr/>
          <p:nvPr/>
        </p:nvSpPr>
        <p:spPr>
          <a:xfrm>
            <a:off x="5309118" y="2770713"/>
            <a:ext cx="949238" cy="595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4">
            <a:extLst>
              <a:ext uri="{FF2B5EF4-FFF2-40B4-BE49-F238E27FC236}">
                <a16:creationId xmlns:a16="http://schemas.microsoft.com/office/drawing/2014/main" id="{DEF518E6-DC6A-4C60-91B3-F9B2744F3622}"/>
              </a:ext>
            </a:extLst>
          </p:cNvPr>
          <p:cNvPicPr>
            <a:picLocks noChangeAspect="1"/>
          </p:cNvPicPr>
          <p:nvPr/>
        </p:nvPicPr>
        <p:blipFill>
          <a:blip r:embed="rId3"/>
          <a:stretch>
            <a:fillRect/>
          </a:stretch>
        </p:blipFill>
        <p:spPr>
          <a:xfrm>
            <a:off x="657224" y="4600691"/>
            <a:ext cx="3263612" cy="1957033"/>
          </a:xfrm>
          <a:prstGeom prst="rect">
            <a:avLst/>
          </a:prstGeom>
        </p:spPr>
      </p:pic>
      <p:sp>
        <p:nvSpPr>
          <p:cNvPr id="11" name="Arrow: Bent-Up 10">
            <a:extLst>
              <a:ext uri="{FF2B5EF4-FFF2-40B4-BE49-F238E27FC236}">
                <a16:creationId xmlns:a16="http://schemas.microsoft.com/office/drawing/2014/main" id="{B812B400-AB10-4006-B4AD-C270568BDED7}"/>
              </a:ext>
            </a:extLst>
          </p:cNvPr>
          <p:cNvSpPr/>
          <p:nvPr/>
        </p:nvSpPr>
        <p:spPr>
          <a:xfrm>
            <a:off x="4234275" y="4124131"/>
            <a:ext cx="3444819" cy="16235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7CA41AC-87E7-4DF8-9FF9-206BBC567F9B}"/>
              </a:ext>
            </a:extLst>
          </p:cNvPr>
          <p:cNvSpPr txBox="1"/>
          <p:nvPr/>
        </p:nvSpPr>
        <p:spPr>
          <a:xfrm>
            <a:off x="657224" y="2157731"/>
            <a:ext cx="2952526" cy="2031325"/>
          </a:xfrm>
          <a:prstGeom prst="rect">
            <a:avLst/>
          </a:prstGeom>
          <a:noFill/>
        </p:spPr>
        <p:txBody>
          <a:bodyPr wrap="square" rtlCol="0">
            <a:spAutoFit/>
          </a:bodyPr>
          <a:lstStyle/>
          <a:p>
            <a:r>
              <a:rPr lang="en-US" dirty="0"/>
              <a:t>Annotations are the labels put on objects to identify them for the model. </a:t>
            </a:r>
          </a:p>
          <a:p>
            <a:endParaRPr lang="en-US" dirty="0"/>
          </a:p>
          <a:p>
            <a:r>
              <a:rPr lang="en-US" dirty="0"/>
              <a:t>Vehicle annotations were converted, signal annotations were created</a:t>
            </a:r>
          </a:p>
        </p:txBody>
      </p:sp>
      <p:sp>
        <p:nvSpPr>
          <p:cNvPr id="12" name="TextBox 11">
            <a:extLst>
              <a:ext uri="{FF2B5EF4-FFF2-40B4-BE49-F238E27FC236}">
                <a16:creationId xmlns:a16="http://schemas.microsoft.com/office/drawing/2014/main" id="{C93CF59F-6597-4778-A519-506F9633B1FC}"/>
              </a:ext>
            </a:extLst>
          </p:cNvPr>
          <p:cNvSpPr txBox="1"/>
          <p:nvPr/>
        </p:nvSpPr>
        <p:spPr>
          <a:xfrm>
            <a:off x="8429849" y="2157731"/>
            <a:ext cx="2952526" cy="2862322"/>
          </a:xfrm>
          <a:prstGeom prst="rect">
            <a:avLst/>
          </a:prstGeom>
          <a:noFill/>
        </p:spPr>
        <p:txBody>
          <a:bodyPr wrap="square" rtlCol="0">
            <a:spAutoFit/>
          </a:bodyPr>
          <a:lstStyle/>
          <a:p>
            <a:r>
              <a:rPr lang="en-US" dirty="0"/>
              <a:t>XML is a ‘tree’ of tagged data and absolute coordinates</a:t>
            </a:r>
          </a:p>
          <a:p>
            <a:endParaRPr lang="en-US" dirty="0"/>
          </a:p>
          <a:p>
            <a:r>
              <a:rPr lang="en-US" dirty="0"/>
              <a:t>Because the original XML annotations are not in the correct form for the model, they were converted to YOLO</a:t>
            </a:r>
          </a:p>
          <a:p>
            <a:endParaRPr lang="en-US" dirty="0"/>
          </a:p>
          <a:p>
            <a:r>
              <a:rPr lang="en-US" dirty="0"/>
              <a:t>YOLO is a list of relative coordinates</a:t>
            </a:r>
          </a:p>
        </p:txBody>
      </p:sp>
    </p:spTree>
    <p:extLst>
      <p:ext uri="{BB962C8B-B14F-4D97-AF65-F5344CB8AC3E}">
        <p14:creationId xmlns:p14="http://schemas.microsoft.com/office/powerpoint/2010/main" val="343798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86FAF-CD3A-46EA-8C5F-A7A028493DA8}"/>
              </a:ext>
            </a:extLst>
          </p:cNvPr>
          <p:cNvSpPr>
            <a:spLocks noGrp="1"/>
          </p:cNvSpPr>
          <p:nvPr>
            <p:ph type="title"/>
          </p:nvPr>
        </p:nvSpPr>
        <p:spPr>
          <a:xfrm>
            <a:off x="545661" y="442055"/>
            <a:ext cx="2314694" cy="1794518"/>
          </a:xfrm>
        </p:spPr>
        <p:txBody>
          <a:bodyPr>
            <a:normAutofit/>
          </a:bodyPr>
          <a:lstStyle/>
          <a:p>
            <a:r>
              <a:rPr lang="en-US" sz="4800" dirty="0">
                <a:solidFill>
                  <a:srgbClr val="FFFFFF"/>
                </a:solidFill>
              </a:rPr>
              <a:t>YOLOv5x Model</a:t>
            </a:r>
          </a:p>
        </p:txBody>
      </p:sp>
      <p:graphicFrame>
        <p:nvGraphicFramePr>
          <p:cNvPr id="5" name="Content Placeholder 2">
            <a:extLst>
              <a:ext uri="{FF2B5EF4-FFF2-40B4-BE49-F238E27FC236}">
                <a16:creationId xmlns:a16="http://schemas.microsoft.com/office/drawing/2014/main" id="{980A8B0E-5599-4584-88EC-759C35C37208}"/>
              </a:ext>
            </a:extLst>
          </p:cNvPr>
          <p:cNvGraphicFramePr>
            <a:graphicFrameLocks noGrp="1"/>
          </p:cNvGraphicFramePr>
          <p:nvPr>
            <p:ph idx="1"/>
            <p:extLst>
              <p:ext uri="{D42A27DB-BD31-4B8C-83A1-F6EECF244321}">
                <p14:modId xmlns:p14="http://schemas.microsoft.com/office/powerpoint/2010/main" val="1332303082"/>
              </p:ext>
            </p:extLst>
          </p:nvPr>
        </p:nvGraphicFramePr>
        <p:xfrm>
          <a:off x="5288347" y="639763"/>
          <a:ext cx="6254724" cy="5492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BB0F51FA-3042-4A8C-8E44-786948ADF26C}"/>
              </a:ext>
            </a:extLst>
          </p:cNvPr>
          <p:cNvSpPr txBox="1">
            <a:spLocks/>
          </p:cNvSpPr>
          <p:nvPr/>
        </p:nvSpPr>
        <p:spPr>
          <a:xfrm>
            <a:off x="2917004" y="639763"/>
            <a:ext cx="2314694" cy="2746375"/>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r"/>
            <a:r>
              <a:rPr lang="en-US" sz="4000" dirty="0">
                <a:solidFill>
                  <a:srgbClr val="FFFFFF"/>
                </a:solidFill>
              </a:rPr>
              <a:t>Input</a:t>
            </a:r>
          </a:p>
        </p:txBody>
      </p:sp>
      <p:sp>
        <p:nvSpPr>
          <p:cNvPr id="7" name="Title 1">
            <a:extLst>
              <a:ext uri="{FF2B5EF4-FFF2-40B4-BE49-F238E27FC236}">
                <a16:creationId xmlns:a16="http://schemas.microsoft.com/office/drawing/2014/main" id="{24665E65-6E4E-4209-B65D-F48246D87E8B}"/>
              </a:ext>
            </a:extLst>
          </p:cNvPr>
          <p:cNvSpPr txBox="1">
            <a:spLocks/>
          </p:cNvSpPr>
          <p:nvPr/>
        </p:nvSpPr>
        <p:spPr>
          <a:xfrm>
            <a:off x="2945329" y="3541483"/>
            <a:ext cx="2314694" cy="1168029"/>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r"/>
            <a:r>
              <a:rPr lang="en-US" sz="4000" dirty="0">
                <a:solidFill>
                  <a:srgbClr val="FFFFFF"/>
                </a:solidFill>
              </a:rPr>
              <a:t>Output</a:t>
            </a:r>
          </a:p>
          <a:p>
            <a:pPr algn="r"/>
            <a:endParaRPr lang="en-US" sz="4000" dirty="0">
              <a:solidFill>
                <a:srgbClr val="FFFFFF"/>
              </a:solidFill>
            </a:endParaRPr>
          </a:p>
          <a:p>
            <a:pPr algn="r"/>
            <a:endParaRPr lang="en-US" sz="4000" dirty="0">
              <a:solidFill>
                <a:srgbClr val="FFFFFF"/>
              </a:solidFill>
            </a:endParaRPr>
          </a:p>
          <a:p>
            <a:pPr algn="r"/>
            <a:endParaRPr lang="en-US" sz="4000" dirty="0">
              <a:solidFill>
                <a:srgbClr val="FFFFFF"/>
              </a:solidFill>
            </a:endParaRPr>
          </a:p>
        </p:txBody>
      </p:sp>
      <p:sp>
        <p:nvSpPr>
          <p:cNvPr id="8" name="Title 1">
            <a:extLst>
              <a:ext uri="{FF2B5EF4-FFF2-40B4-BE49-F238E27FC236}">
                <a16:creationId xmlns:a16="http://schemas.microsoft.com/office/drawing/2014/main" id="{126E7C42-41AB-4E7C-8C4A-5A19140819BA}"/>
              </a:ext>
            </a:extLst>
          </p:cNvPr>
          <p:cNvSpPr txBox="1">
            <a:spLocks/>
          </p:cNvSpPr>
          <p:nvPr/>
        </p:nvSpPr>
        <p:spPr>
          <a:xfrm>
            <a:off x="2917004" y="4964484"/>
            <a:ext cx="2314694" cy="1168029"/>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r"/>
            <a:r>
              <a:rPr lang="en-US" sz="4000" dirty="0">
                <a:solidFill>
                  <a:srgbClr val="FFFFFF"/>
                </a:solidFill>
              </a:rPr>
              <a:t>Evaluation</a:t>
            </a:r>
          </a:p>
          <a:p>
            <a:pPr algn="r"/>
            <a:endParaRPr lang="en-US" sz="4000" dirty="0">
              <a:solidFill>
                <a:srgbClr val="FFFFFF"/>
              </a:solidFill>
            </a:endParaRPr>
          </a:p>
          <a:p>
            <a:pPr algn="r"/>
            <a:endParaRPr lang="en-US" sz="4000" dirty="0">
              <a:solidFill>
                <a:srgbClr val="FFFFFF"/>
              </a:solidFill>
            </a:endParaRPr>
          </a:p>
          <a:p>
            <a:pPr algn="r"/>
            <a:endParaRPr lang="en-US" sz="4000" dirty="0">
              <a:solidFill>
                <a:srgbClr val="FFFFFF"/>
              </a:solidFill>
            </a:endParaRPr>
          </a:p>
        </p:txBody>
      </p:sp>
    </p:spTree>
    <p:extLst>
      <p:ext uri="{BB962C8B-B14F-4D97-AF65-F5344CB8AC3E}">
        <p14:creationId xmlns:p14="http://schemas.microsoft.com/office/powerpoint/2010/main" val="134151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B1A5-BB1C-4293-81A8-B7635655FF96}"/>
              </a:ext>
            </a:extLst>
          </p:cNvPr>
          <p:cNvSpPr>
            <a:spLocks noGrp="1"/>
          </p:cNvSpPr>
          <p:nvPr>
            <p:ph type="title"/>
          </p:nvPr>
        </p:nvSpPr>
        <p:spPr/>
        <p:txBody>
          <a:bodyPr/>
          <a:lstStyle/>
          <a:p>
            <a:r>
              <a:rPr lang="en-US" dirty="0"/>
              <a:t>Training</a:t>
            </a:r>
          </a:p>
        </p:txBody>
      </p:sp>
      <p:pic>
        <p:nvPicPr>
          <p:cNvPr id="5" name="Content Placeholder 4" descr="A picture containing photo, different, tree, palm&#10;&#10;Description automatically generated">
            <a:extLst>
              <a:ext uri="{FF2B5EF4-FFF2-40B4-BE49-F238E27FC236}">
                <a16:creationId xmlns:a16="http://schemas.microsoft.com/office/drawing/2014/main" id="{8D060E0E-37EC-4B93-B48B-D4D495720779}"/>
              </a:ext>
            </a:extLst>
          </p:cNvPr>
          <p:cNvPicPr>
            <a:picLocks noGrp="1" noChangeAspect="1"/>
          </p:cNvPicPr>
          <p:nvPr>
            <p:ph idx="1"/>
          </p:nvPr>
        </p:nvPicPr>
        <p:blipFill>
          <a:blip r:embed="rId3"/>
          <a:stretch>
            <a:fillRect/>
          </a:stretch>
        </p:blipFill>
        <p:spPr>
          <a:xfrm>
            <a:off x="657224" y="2065291"/>
            <a:ext cx="4233969" cy="3076243"/>
          </a:xfrm>
        </p:spPr>
      </p:pic>
      <p:pic>
        <p:nvPicPr>
          <p:cNvPr id="7" name="Picture 6" descr="A picture containing application&#10;&#10;Description automatically generated">
            <a:extLst>
              <a:ext uri="{FF2B5EF4-FFF2-40B4-BE49-F238E27FC236}">
                <a16:creationId xmlns:a16="http://schemas.microsoft.com/office/drawing/2014/main" id="{F837F5EF-5009-496C-8136-2A7561D9A97D}"/>
              </a:ext>
            </a:extLst>
          </p:cNvPr>
          <p:cNvPicPr>
            <a:picLocks noChangeAspect="1"/>
          </p:cNvPicPr>
          <p:nvPr/>
        </p:nvPicPr>
        <p:blipFill>
          <a:blip r:embed="rId4"/>
          <a:stretch>
            <a:fillRect/>
          </a:stretch>
        </p:blipFill>
        <p:spPr>
          <a:xfrm>
            <a:off x="5723320" y="2065291"/>
            <a:ext cx="3076243" cy="3076243"/>
          </a:xfrm>
          <a:prstGeom prst="rect">
            <a:avLst/>
          </a:prstGeom>
        </p:spPr>
      </p:pic>
      <p:sp>
        <p:nvSpPr>
          <p:cNvPr id="8" name="Arrow: Right 7">
            <a:extLst>
              <a:ext uri="{FF2B5EF4-FFF2-40B4-BE49-F238E27FC236}">
                <a16:creationId xmlns:a16="http://schemas.microsoft.com/office/drawing/2014/main" id="{627F99BF-9141-46F4-914A-BB4557F46915}"/>
              </a:ext>
            </a:extLst>
          </p:cNvPr>
          <p:cNvSpPr/>
          <p:nvPr/>
        </p:nvSpPr>
        <p:spPr>
          <a:xfrm>
            <a:off x="4955310" y="3425588"/>
            <a:ext cx="703892" cy="355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FFB27070-87B7-40C6-B1A1-235C839F6553}"/>
              </a:ext>
            </a:extLst>
          </p:cNvPr>
          <p:cNvSpPr/>
          <p:nvPr/>
        </p:nvSpPr>
        <p:spPr>
          <a:xfrm>
            <a:off x="9631690" y="3111891"/>
            <a:ext cx="1234913" cy="982639"/>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Model</a:t>
            </a:r>
          </a:p>
        </p:txBody>
      </p:sp>
      <p:sp>
        <p:nvSpPr>
          <p:cNvPr id="11" name="Arrow: Right 10">
            <a:extLst>
              <a:ext uri="{FF2B5EF4-FFF2-40B4-BE49-F238E27FC236}">
                <a16:creationId xmlns:a16="http://schemas.microsoft.com/office/drawing/2014/main" id="{71EA0DBE-64DD-439C-9758-EBEFB05BF715}"/>
              </a:ext>
            </a:extLst>
          </p:cNvPr>
          <p:cNvSpPr/>
          <p:nvPr/>
        </p:nvSpPr>
        <p:spPr>
          <a:xfrm>
            <a:off x="8863681" y="3425588"/>
            <a:ext cx="703892" cy="355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758426"/>
      </p:ext>
    </p:extLst>
  </p:cSld>
  <p:clrMapOvr>
    <a:masterClrMapping/>
  </p:clrMapOvr>
</p:sld>
</file>

<file path=ppt/theme/theme1.xml><?xml version="1.0" encoding="utf-8"?>
<a:theme xmlns:a="http://schemas.openxmlformats.org/drawingml/2006/main" name="Metropolita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11AEF4D-E1F1-46B8-8C58-B490BFDD64A4}">
  <ds:schemaRefs>
    <ds:schemaRef ds:uri="http://schemas.microsoft.com/sharepoint/v3/contenttype/forms"/>
  </ds:schemaRefs>
</ds:datastoreItem>
</file>

<file path=customXml/itemProps2.xml><?xml version="1.0" encoding="utf-8"?>
<ds:datastoreItem xmlns:ds="http://schemas.openxmlformats.org/officeDocument/2006/customXml" ds:itemID="{8C149337-CC20-42E7-8327-E5212BE344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13C901-7F07-466C-BBFB-37B66ED1F691}">
  <ds:schemaRefs>
    <ds:schemaRef ds:uri="http://schemas.microsoft.com/office/2006/documentManagement/types"/>
    <ds:schemaRef ds:uri="http://purl.org/dc/terms/"/>
    <ds:schemaRef ds:uri="http://purl.org/dc/dcmitype/"/>
    <ds:schemaRef ds:uri="http://schemas.openxmlformats.org/package/2006/metadata/core-properties"/>
    <ds:schemaRef ds:uri="http://schemas.microsoft.com/office/infopath/2007/PartnerControls"/>
    <ds:schemaRef ds:uri="71af3243-3dd4-4a8d-8c0d-dd76da1f02a5"/>
    <ds:schemaRef ds:uri="16c05727-aa75-4e4a-9b5f-8a80a1165891"/>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341</TotalTime>
  <Words>2479</Words>
  <Application>Microsoft Office PowerPoint</Application>
  <PresentationFormat>Widescreen</PresentationFormat>
  <Paragraphs>162</Paragraphs>
  <Slides>15</Slides>
  <Notes>15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Calibri</vt:lpstr>
      <vt:lpstr>Calibri Light</vt:lpstr>
      <vt:lpstr>Courier New</vt:lpstr>
      <vt:lpstr>Metropolitan</vt:lpstr>
      <vt:lpstr>Traffic Violation Detection</vt:lpstr>
      <vt:lpstr>PowerPoint Presentation</vt:lpstr>
      <vt:lpstr>PowerPoint Presentation</vt:lpstr>
      <vt:lpstr>Problem</vt:lpstr>
      <vt:lpstr>Methodology</vt:lpstr>
      <vt:lpstr>Data</vt:lpstr>
      <vt:lpstr>Annotations</vt:lpstr>
      <vt:lpstr>YOLOv5x Model</vt:lpstr>
      <vt:lpstr>Training</vt:lpstr>
      <vt:lpstr>Output</vt:lpstr>
      <vt:lpstr>Model Evaluation</vt:lpstr>
      <vt:lpstr>Project Evaluation</vt:lpstr>
      <vt:lpstr>Conclusion</vt:lpstr>
      <vt:lpstr>Next Steps</vt:lpstr>
      <vt:lpstr>Even Further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Violation Detection</dc:title>
  <dc:creator>Joseph Rosenblum</dc:creator>
  <cp:lastModifiedBy>Joseph Rosenblum</cp:lastModifiedBy>
  <cp:revision>6</cp:revision>
  <dcterms:created xsi:type="dcterms:W3CDTF">2020-12-11T13:30:43Z</dcterms:created>
  <dcterms:modified xsi:type="dcterms:W3CDTF">2020-12-12T00:45:36Z</dcterms:modified>
</cp:coreProperties>
</file>